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20"/>
  </p:notesMasterIdLst>
  <p:handoutMasterIdLst>
    <p:handoutMasterId r:id="rId21"/>
  </p:handoutMasterIdLst>
  <p:sldIdLst>
    <p:sldId id="263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7" r:id="rId15"/>
    <p:sldId id="275" r:id="rId16"/>
    <p:sldId id="276" r:id="rId17"/>
    <p:sldId id="278" r:id="rId18"/>
    <p:sldId id="266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AA6"/>
    <a:srgbClr val="C0C4C3"/>
    <a:srgbClr val="84BF41"/>
    <a:srgbClr val="919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57EC8-D5BD-451A-855C-131B37C691E8}" v="39" dt="2025-01-08T11:10:51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 Sprick" userId="S::marcel.sprick@stadtwerke-rinteln.de::ce8a3470-753a-4ec9-a151-798ebb3eb93d" providerId="AD" clId="Web-{5E5F72D9-4E24-4941-AFFD-48021BAFEFE2}"/>
    <pc:docChg chg="modSld">
      <pc:chgData name="Marcel Sprick" userId="S::marcel.sprick@stadtwerke-rinteln.de::ce8a3470-753a-4ec9-a151-798ebb3eb93d" providerId="AD" clId="Web-{5E5F72D9-4E24-4941-AFFD-48021BAFEFE2}" dt="2024-11-20T08:12:27.856" v="29" actId="20577"/>
      <pc:docMkLst>
        <pc:docMk/>
      </pc:docMkLst>
      <pc:sldChg chg="modSp">
        <pc:chgData name="Marcel Sprick" userId="S::marcel.sprick@stadtwerke-rinteln.de::ce8a3470-753a-4ec9-a151-798ebb3eb93d" providerId="AD" clId="Web-{5E5F72D9-4E24-4941-AFFD-48021BAFEFE2}" dt="2024-11-20T08:12:27.856" v="29" actId="20577"/>
        <pc:sldMkLst>
          <pc:docMk/>
          <pc:sldMk cId="2464377633" sldId="276"/>
        </pc:sldMkLst>
        <pc:spChg chg="mod">
          <ac:chgData name="Marcel Sprick" userId="S::marcel.sprick@stadtwerke-rinteln.de::ce8a3470-753a-4ec9-a151-798ebb3eb93d" providerId="AD" clId="Web-{5E5F72D9-4E24-4941-AFFD-48021BAFEFE2}" dt="2024-11-20T08:12:27.856" v="29" actId="20577"/>
          <ac:spMkLst>
            <pc:docMk/>
            <pc:sldMk cId="2464377633" sldId="276"/>
            <ac:spMk id="3" creationId="{EA656393-9935-4494-DB24-B4ACAAF4444F}"/>
          </ac:spMkLst>
        </pc:spChg>
      </pc:sldChg>
    </pc:docChg>
  </pc:docChgLst>
  <pc:docChgLst>
    <pc:chgData name="Schulte, Marvin" userId="S::marvin.schulte@stadtwerke-rinteln.de::519766a7-f2b5-4050-add5-d52f5c19316f" providerId="AD" clId="Web-{EF154B00-94EE-0DDD-7004-C97F02282D33}"/>
    <pc:docChg chg="modSld">
      <pc:chgData name="Schulte, Marvin" userId="S::marvin.schulte@stadtwerke-rinteln.de::519766a7-f2b5-4050-add5-d52f5c19316f" providerId="AD" clId="Web-{EF154B00-94EE-0DDD-7004-C97F02282D33}" dt="2024-11-20T08:02:57.233" v="0" actId="1076"/>
      <pc:docMkLst>
        <pc:docMk/>
      </pc:docMkLst>
      <pc:sldChg chg="modSp">
        <pc:chgData name="Schulte, Marvin" userId="S::marvin.schulte@stadtwerke-rinteln.de::519766a7-f2b5-4050-add5-d52f5c19316f" providerId="AD" clId="Web-{EF154B00-94EE-0DDD-7004-C97F02282D33}" dt="2024-11-20T08:02:57.233" v="0" actId="1076"/>
        <pc:sldMkLst>
          <pc:docMk/>
          <pc:sldMk cId="700822279" sldId="269"/>
        </pc:sldMkLst>
        <pc:picChg chg="mod">
          <ac:chgData name="Schulte, Marvin" userId="S::marvin.schulte@stadtwerke-rinteln.de::519766a7-f2b5-4050-add5-d52f5c19316f" providerId="AD" clId="Web-{EF154B00-94EE-0DDD-7004-C97F02282D33}" dt="2024-11-20T08:02:57.233" v="0" actId="1076"/>
          <ac:picMkLst>
            <pc:docMk/>
            <pc:sldMk cId="700822279" sldId="269"/>
            <ac:picMk id="6" creationId="{2620A342-FF92-D0B4-D8E0-A3B9D62E8DC1}"/>
          </ac:picMkLst>
        </pc:picChg>
      </pc:sldChg>
    </pc:docChg>
  </pc:docChgLst>
  <pc:docChgLst>
    <pc:chgData name="Marcel Sprick" userId="S::marcel.sprick@stadtwerke-rinteln.de::ce8a3470-753a-4ec9-a151-798ebb3eb93d" providerId="AD" clId="Web-{05557EC8-D5BD-451A-855C-131B37C691E8}"/>
    <pc:docChg chg="modSld">
      <pc:chgData name="Marcel Sprick" userId="S::marcel.sprick@stadtwerke-rinteln.de::ce8a3470-753a-4ec9-a151-798ebb3eb93d" providerId="AD" clId="Web-{05557EC8-D5BD-451A-855C-131B37C691E8}" dt="2025-01-08T11:10:51.350" v="24" actId="14100"/>
      <pc:docMkLst>
        <pc:docMk/>
      </pc:docMkLst>
      <pc:sldChg chg="delSp modSp">
        <pc:chgData name="Marcel Sprick" userId="S::marcel.sprick@stadtwerke-rinteln.de::ce8a3470-753a-4ec9-a151-798ebb3eb93d" providerId="AD" clId="Web-{05557EC8-D5BD-451A-855C-131B37C691E8}" dt="2025-01-08T11:10:51.350" v="24" actId="14100"/>
        <pc:sldMkLst>
          <pc:docMk/>
          <pc:sldMk cId="2738833926" sldId="272"/>
        </pc:sldMkLst>
        <pc:spChg chg="del mod">
          <ac:chgData name="Marcel Sprick" userId="S::marcel.sprick@stadtwerke-rinteln.de::ce8a3470-753a-4ec9-a151-798ebb3eb93d" providerId="AD" clId="Web-{05557EC8-D5BD-451A-855C-131B37C691E8}" dt="2025-01-08T11:10:46.100" v="23"/>
          <ac:spMkLst>
            <pc:docMk/>
            <pc:sldMk cId="2738833926" sldId="272"/>
            <ac:spMk id="17" creationId="{CA2DD6E1-D754-D142-2EBF-8DD6541755C5}"/>
          </ac:spMkLst>
        </pc:spChg>
        <pc:spChg chg="mod">
          <ac:chgData name="Marcel Sprick" userId="S::marcel.sprick@stadtwerke-rinteln.de::ce8a3470-753a-4ec9-a151-798ebb3eb93d" providerId="AD" clId="Web-{05557EC8-D5BD-451A-855C-131B37C691E8}" dt="2025-01-08T11:10:51.350" v="24" actId="14100"/>
          <ac:spMkLst>
            <pc:docMk/>
            <pc:sldMk cId="2738833926" sldId="272"/>
            <ac:spMk id="20" creationId="{645E7DC9-342D-2BD3-8441-D9BC8A3CB033}"/>
          </ac:spMkLst>
        </pc:spChg>
      </pc:sldChg>
      <pc:sldChg chg="modSp">
        <pc:chgData name="Marcel Sprick" userId="S::marcel.sprick@stadtwerke-rinteln.de::ce8a3470-753a-4ec9-a151-798ebb3eb93d" providerId="AD" clId="Web-{05557EC8-D5BD-451A-855C-131B37C691E8}" dt="2025-01-08T11:10:16.599" v="11" actId="20577"/>
        <pc:sldMkLst>
          <pc:docMk/>
          <pc:sldMk cId="2767550274" sldId="278"/>
        </pc:sldMkLst>
        <pc:spChg chg="mod">
          <ac:chgData name="Marcel Sprick" userId="S::marcel.sprick@stadtwerke-rinteln.de::ce8a3470-753a-4ec9-a151-798ebb3eb93d" providerId="AD" clId="Web-{05557EC8-D5BD-451A-855C-131B37C691E8}" dt="2025-01-08T11:10:16.599" v="11" actId="20577"/>
          <ac:spMkLst>
            <pc:docMk/>
            <pc:sldMk cId="2767550274" sldId="278"/>
            <ac:spMk id="3" creationId="{F678759E-77CA-085B-DB47-A622814AB591}"/>
          </ac:spMkLst>
        </pc:spChg>
      </pc:sldChg>
    </pc:docChg>
  </pc:docChgLst>
  <pc:docChgLst>
    <pc:chgData name="Landherr, Colin" userId="2c731841-b682-46b3-a37b-30b896944a75" providerId="ADAL" clId="{1CE3CFBE-F6A6-4512-B5BD-016BA4A96BBF}"/>
    <pc:docChg chg="modSld">
      <pc:chgData name="Landherr, Colin" userId="2c731841-b682-46b3-a37b-30b896944a75" providerId="ADAL" clId="{1CE3CFBE-F6A6-4512-B5BD-016BA4A96BBF}" dt="2024-11-20T08:12:20.959" v="140" actId="1076"/>
      <pc:docMkLst>
        <pc:docMk/>
      </pc:docMkLst>
      <pc:sldChg chg="modSp mod">
        <pc:chgData name="Landherr, Colin" userId="2c731841-b682-46b3-a37b-30b896944a75" providerId="ADAL" clId="{1CE3CFBE-F6A6-4512-B5BD-016BA4A96BBF}" dt="2024-11-20T08:12:20.959" v="140" actId="1076"/>
        <pc:sldMkLst>
          <pc:docMk/>
          <pc:sldMk cId="1887150575" sldId="266"/>
        </pc:sldMkLst>
        <pc:spChg chg="mod">
          <ac:chgData name="Landherr, Colin" userId="2c731841-b682-46b3-a37b-30b896944a75" providerId="ADAL" clId="{1CE3CFBE-F6A6-4512-B5BD-016BA4A96BBF}" dt="2024-11-20T08:12:20.959" v="140" actId="1076"/>
          <ac:spMkLst>
            <pc:docMk/>
            <pc:sldMk cId="1887150575" sldId="266"/>
            <ac:spMk id="13" creationId="{7338220C-45B7-654A-B0DE-823F8F55A7FA}"/>
          </ac:spMkLst>
        </pc:spChg>
        <pc:spChg chg="mod">
          <ac:chgData name="Landherr, Colin" userId="2c731841-b682-46b3-a37b-30b896944a75" providerId="ADAL" clId="{1CE3CFBE-F6A6-4512-B5BD-016BA4A96BBF}" dt="2024-11-20T08:12:16.269" v="139" actId="1076"/>
          <ac:spMkLst>
            <pc:docMk/>
            <pc:sldMk cId="1887150575" sldId="266"/>
            <ac:spMk id="17" creationId="{890BFD75-B8CD-6944-8753-6626094F0CFF}"/>
          </ac:spMkLst>
        </pc:spChg>
      </pc:sldChg>
    </pc:docChg>
  </pc:docChgLst>
  <pc:docChgLst>
    <pc:chgData name="Marcel Sprick" userId="S::marcel.sprick@stadtwerke-rinteln.de::ce8a3470-753a-4ec9-a151-798ebb3eb93d" providerId="AD" clId="Web-{90AC92E6-5BDC-4426-AB38-01FA5B9688E3}"/>
    <pc:docChg chg="modSld">
      <pc:chgData name="Marcel Sprick" userId="S::marcel.sprick@stadtwerke-rinteln.de::ce8a3470-753a-4ec9-a151-798ebb3eb93d" providerId="AD" clId="Web-{90AC92E6-5BDC-4426-AB38-01FA5B9688E3}" dt="2024-11-20T08:00:22.097" v="32"/>
      <pc:docMkLst>
        <pc:docMk/>
      </pc:docMkLst>
      <pc:sldChg chg="addSp delSp modSp mod modShow">
        <pc:chgData name="Marcel Sprick" userId="S::marcel.sprick@stadtwerke-rinteln.de::ce8a3470-753a-4ec9-a151-798ebb3eb93d" providerId="AD" clId="Web-{90AC92E6-5BDC-4426-AB38-01FA5B9688E3}" dt="2024-11-20T08:00:22.097" v="32"/>
        <pc:sldMkLst>
          <pc:docMk/>
          <pc:sldMk cId="1887150575" sldId="266"/>
        </pc:sldMkLst>
        <pc:spChg chg="mod">
          <ac:chgData name="Marcel Sprick" userId="S::marcel.sprick@stadtwerke-rinteln.de::ce8a3470-753a-4ec9-a151-798ebb3eb93d" providerId="AD" clId="Web-{90AC92E6-5BDC-4426-AB38-01FA5B9688E3}" dt="2024-11-20T08:00:21.941" v="31" actId="20577"/>
          <ac:spMkLst>
            <pc:docMk/>
            <pc:sldMk cId="1887150575" sldId="266"/>
            <ac:spMk id="13" creationId="{7338220C-45B7-654A-B0DE-823F8F55A7FA}"/>
          </ac:spMkLst>
        </pc:spChg>
        <pc:spChg chg="add del">
          <ac:chgData name="Marcel Sprick" userId="S::marcel.sprick@stadtwerke-rinteln.de::ce8a3470-753a-4ec9-a151-798ebb3eb93d" providerId="AD" clId="Web-{90AC92E6-5BDC-4426-AB38-01FA5B9688E3}" dt="2024-11-20T07:59:48.002" v="21"/>
          <ac:spMkLst>
            <pc:docMk/>
            <pc:sldMk cId="1887150575" sldId="266"/>
            <ac:spMk id="17" creationId="{890BFD75-B8CD-6944-8753-6626094F0CFF}"/>
          </ac:spMkLst>
        </pc:spChg>
        <pc:picChg chg="add del">
          <ac:chgData name="Marcel Sprick" userId="S::marcel.sprick@stadtwerke-rinteln.de::ce8a3470-753a-4ec9-a151-798ebb3eb93d" providerId="AD" clId="Web-{90AC92E6-5BDC-4426-AB38-01FA5B9688E3}" dt="2024-11-20T08:00:22.097" v="32"/>
          <ac:picMkLst>
            <pc:docMk/>
            <pc:sldMk cId="1887150575" sldId="266"/>
            <ac:picMk id="4" creationId="{E8F909BF-0295-DC27-AEE6-DFDBB25EFBB1}"/>
          </ac:picMkLst>
        </pc:picChg>
      </pc:sldChg>
      <pc:sldChg chg="mod modShow">
        <pc:chgData name="Marcel Sprick" userId="S::marcel.sprick@stadtwerke-rinteln.de::ce8a3470-753a-4ec9-a151-798ebb3eb93d" providerId="AD" clId="Web-{90AC92E6-5BDC-4426-AB38-01FA5B9688E3}" dt="2024-11-20T07:58:53.938" v="0"/>
        <pc:sldMkLst>
          <pc:docMk/>
          <pc:sldMk cId="2767550274" sldId="2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FC52247-DE6A-1254-F0D2-AF1DABAF74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BB80F8-860A-7F1D-A9AA-C684DE1B8E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13945-256C-4E4B-A205-60C6E2A8ACDD}" type="datetimeFigureOut">
              <a:rPr lang="de-DE" smtClean="0"/>
              <a:t>08.01.2025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97F715-AED9-D9E1-2A31-0D2D8C6AAD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25ADE7-DBBE-621F-C0BB-DA1B7B3844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20DE2-80A2-48CE-9292-8272E2F156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3692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F2B1-945F-0840-B20D-251D6690EDC8}" type="datetimeFigureOut">
              <a:rPr lang="de-DE" smtClean="0"/>
              <a:t>08.01.2025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AFFD6-A6B3-B545-A2C0-C8812FCC6C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874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4E3E6-8721-9F4D-BCC3-F1403E3B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88997F-9B4F-9E4D-AF97-320A15A53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524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EB764-CF17-7C4A-B95A-2F2AC8E6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1597633-BB71-1347-895B-8CED6EFAB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DA62E-E442-434B-856F-6C91EDAD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872A-15B6-4E27-9B4F-9C471F5B8A97}" type="datetime1">
              <a:rPr lang="de-DE" smtClean="0"/>
              <a:t>08.01.2025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858001-22AE-4A47-BC92-73613A1A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479D9F-BAAA-114F-A2AE-FF60A49B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821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0D27DD3-D3BE-8C42-9FD6-D22AAB6A0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7C9A013-2589-8740-B895-2213B4A05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F75BE44F-ED45-345F-CDA7-3DC1E0FF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149D436-1192-485B-6F67-660451EDE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21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EDFD1-6A0E-B456-A1A6-20AFD2C2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72389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EE6EC1-B598-69CC-B991-1F534CC24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277290"/>
            <a:ext cx="11160125" cy="48216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F2283C-64DC-D922-7B5A-E63F5F91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A3CAC4-4F20-755C-6576-7EA778F8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40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39936F7-516A-423D-B32B-7DABCF44F2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9465569">
            <a:off x="-913803" y="-2834677"/>
            <a:ext cx="5358914" cy="51214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9F2791D-55DC-0028-6E07-A4DEBE56C8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857740">
            <a:off x="-1618297" y="4795784"/>
            <a:ext cx="5020598" cy="502059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6E50698-D273-9221-0BE4-D29059D0EE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1633" y="3553691"/>
            <a:ext cx="2980733" cy="29807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872E2C8-6EF4-3A9B-B8EA-27AEA63123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075343">
            <a:off x="1114131" y="5259885"/>
            <a:ext cx="5020598" cy="50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1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8E7F3-DEA1-0C4E-B795-62D3199E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306A9-F3E7-8444-A42C-B38DC7D25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B49B1F5-D51E-668B-A845-0C641BD0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4727E1-C508-D140-F799-0FF2166B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14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127BB-8FE2-6745-9CE3-430CA5E8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6610E8-DB31-3747-B5A1-A2CBED33D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BE1ADE1-9215-0977-160F-DD80B268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814D709-BAD1-D118-0DF9-4C2F13B1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79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D4D0A-51D5-A641-9AB7-127B6B5F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2870F-9133-A84E-B3DF-A9A8C1685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9183FB-7DB9-6F4A-9171-BF93869D7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8FD08A0-E874-A182-CE65-A255E40D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1779A9C-4F54-5324-992D-698CF5C7E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65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FCF1C-9F4E-4C4B-ABE7-1162AC29B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945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2D0910-1C2E-E640-99EC-C608B049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FA6276-BF98-2C44-8572-3C74AEE2A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CFBE62-4071-FB46-A73D-2DB075833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A8B9FD-89BF-374D-9B80-B2C6A3FAD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99BA08A-B756-F2B3-EF9A-47AB1601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D10C73F3-1E23-DED3-CA60-8B24EA2C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47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FA3764-EE53-244F-A184-5387562B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06439ED-E7BE-8BF3-57EC-68323E35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10BBF1D-6E29-579B-6244-ED0726F0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20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1E73FF-6EE9-2011-FF64-C7B9EFF35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41C6AE-5238-C44B-723A-9A9B8C97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2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66FC4-1B36-3440-9DF2-AEA23067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E7D3FE-65B8-DE47-A04B-392F2AF64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3E88C2-D12E-5844-8378-E14A1BD99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E3C5566-5F46-0F1F-FAC2-66FF7A73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7999F52-9946-1D8C-D004-10325D46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7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73110-13C6-0F40-B6EE-70B96053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8764763-DDA4-F04C-B39C-2D2DB3C64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873073-13A9-2C4B-A4ED-47A53018E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9CFBA59-BA09-C126-E21D-7EE07759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8041699-54EB-6BE7-77D8-1A74262A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330735"/>
            <a:ext cx="726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796976-4C44-45F5-895C-8441474811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81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56D542-F853-2E41-B7AE-3EC2C625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84175"/>
            <a:ext cx="10342562" cy="704849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562C83-4E40-F744-A9FB-BC1265917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1279679"/>
            <a:ext cx="11152188" cy="5033122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9CD7C3-73FC-4D43-B6F9-8A3188A9D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2099" y="6356350"/>
            <a:ext cx="2131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3CA28-B88C-4199-8A10-B44C7EE94BFE}" type="datetime1">
              <a:rPr lang="de-DE" smtClean="0"/>
              <a:t>08.01.2025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193FD-8AE3-9E49-9DA6-77C17A736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Ulrich Karl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C6664F-7551-E34E-A948-645FB69AB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8132" y="6356350"/>
            <a:ext cx="1883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F4188-6E68-6F47-A4C8-2FE6E2E4065D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AA99396-7DDA-CF44-9FDF-DA64E76D7CF9}"/>
              </a:ext>
            </a:extLst>
          </p:cNvPr>
          <p:cNvSpPr/>
          <p:nvPr userDrawn="1"/>
        </p:nvSpPr>
        <p:spPr>
          <a:xfrm>
            <a:off x="0" y="5870864"/>
            <a:ext cx="12192000" cy="986441"/>
          </a:xfrm>
          <a:prstGeom prst="rect">
            <a:avLst/>
          </a:prstGeom>
          <a:gradFill flip="none" rotWithShape="1">
            <a:gsLst>
              <a:gs pos="0">
                <a:srgbClr val="286AA6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D4F5DC-D6BD-6A44-8BED-CF15FA33F2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70984" y="6312801"/>
            <a:ext cx="1367438" cy="577846"/>
          </a:xfrm>
          <a:prstGeom prst="rect">
            <a:avLst/>
          </a:prstGeom>
        </p:spPr>
      </p:pic>
      <p:pic>
        <p:nvPicPr>
          <p:cNvPr id="9" name="Bild 7">
            <a:extLst>
              <a:ext uri="{FF2B5EF4-FFF2-40B4-BE49-F238E27FC236}">
                <a16:creationId xmlns:a16="http://schemas.microsoft.com/office/drawing/2014/main" id="{BDD95A4D-3383-6F4C-8E2E-48371FB214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783464" y="0"/>
            <a:ext cx="1354958" cy="14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286A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pos="325" userDrawn="1">
          <p15:clr>
            <a:srgbClr val="F26B43"/>
          </p15:clr>
        </p15:guide>
        <p15:guide id="6" orient="horz" pos="686" userDrawn="1">
          <p15:clr>
            <a:srgbClr val="F26B43"/>
          </p15:clr>
        </p15:guide>
        <p15:guide id="7" orient="horz" pos="79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7">
            <a:extLst>
              <a:ext uri="{FF2B5EF4-FFF2-40B4-BE49-F238E27FC236}">
                <a16:creationId xmlns:a16="http://schemas.microsoft.com/office/drawing/2014/main" id="{513ED764-6264-004F-751D-19E1E3727B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3464" y="0"/>
            <a:ext cx="1354958" cy="14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dtwerke-rinteln.de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8A3907-39D5-3E40-A3C1-CA3382350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5569">
            <a:off x="-913803" y="-2834677"/>
            <a:ext cx="5358914" cy="51214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2F32BD-683C-3147-AE21-C6090114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857740">
            <a:off x="-1618297" y="4795784"/>
            <a:ext cx="5020598" cy="5020598"/>
          </a:xfrm>
          <a:prstGeom prst="rect">
            <a:avLst/>
          </a:prstGeom>
        </p:spPr>
      </p:pic>
      <p:pic>
        <p:nvPicPr>
          <p:cNvPr id="35" name="Bild 7">
            <a:extLst>
              <a:ext uri="{FF2B5EF4-FFF2-40B4-BE49-F238E27FC236}">
                <a16:creationId xmlns:a16="http://schemas.microsoft.com/office/drawing/2014/main" id="{0EB57EB4-C967-2B44-B106-8CA0D59ACE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28694" y="5793"/>
            <a:ext cx="3809728" cy="39914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F4B7D20-9121-2046-BA38-BD6E6AEEA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389" y="4926412"/>
            <a:ext cx="5041243" cy="21303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80DDE3-61A8-384E-869F-3818C2E1C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1633" y="3553691"/>
            <a:ext cx="2980733" cy="29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86A9988-87D8-9447-BE69-AF893947EE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075343">
            <a:off x="1114131" y="5259885"/>
            <a:ext cx="5020598" cy="502059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B058BE8-6102-1C70-EE24-1A25277C1CED}"/>
              </a:ext>
            </a:extLst>
          </p:cNvPr>
          <p:cNvSpPr/>
          <p:nvPr/>
        </p:nvSpPr>
        <p:spPr>
          <a:xfrm>
            <a:off x="736101" y="2682096"/>
            <a:ext cx="6543023" cy="822866"/>
          </a:xfrm>
          <a:prstGeom prst="rect">
            <a:avLst/>
          </a:prstGeom>
          <a:solidFill>
            <a:srgbClr val="286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  <a:solidFill>
                <a:srgbClr val="286AA6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F5393CD-242C-C740-799F-561626DFB4F3}"/>
              </a:ext>
            </a:extLst>
          </p:cNvPr>
          <p:cNvSpPr txBox="1">
            <a:spLocks/>
          </p:cNvSpPr>
          <p:nvPr/>
        </p:nvSpPr>
        <p:spPr>
          <a:xfrm>
            <a:off x="860953" y="2663808"/>
            <a:ext cx="6543023" cy="82286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Kommunale Wärmeplanung</a:t>
            </a:r>
            <a:endParaRPr lang="de-DE" sz="4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3F5E532-4DAF-3F16-8B87-E125F926DF94}"/>
              </a:ext>
            </a:extLst>
          </p:cNvPr>
          <p:cNvSpPr txBox="1">
            <a:spLocks/>
          </p:cNvSpPr>
          <p:nvPr/>
        </p:nvSpPr>
        <p:spPr>
          <a:xfrm>
            <a:off x="860954" y="3497797"/>
            <a:ext cx="4168814" cy="67319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3100">
              <a:solidFill>
                <a:srgbClr val="286AA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98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E96DD-36AC-5072-67E3-7628C6633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E3794-7563-BF75-96D3-E6B1E07A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Digitaler Zwilling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75AF92-DD2D-3E81-C070-9F4CB644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D7D497-FD76-8129-F416-53E90C80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2050" name="Grafik 1">
            <a:extLst>
              <a:ext uri="{FF2B5EF4-FFF2-40B4-BE49-F238E27FC236}">
                <a16:creationId xmlns:a16="http://schemas.microsoft.com/office/drawing/2014/main" id="{96A90461-5BD1-04CD-D0B7-E8FCECC6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161287"/>
            <a:ext cx="10356734" cy="489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28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10B31-3139-E1AB-A70F-1A94B7A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Akteursbeteiligung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BA4880-3762-16CE-C792-0D445E61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b="1"/>
              <a:t>Einleitung über Informations-Mail zur KWP </a:t>
            </a:r>
            <a:r>
              <a:rPr lang="de-DE"/>
              <a:t>an das Unternehmensnetzwerk Rinteln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/>
              <a:t>1. Workshop mit Akteuren</a:t>
            </a:r>
            <a:endParaRPr lang="de-DE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/>
              <a:t>Datum:</a:t>
            </a:r>
            <a:r>
              <a:rPr lang="de-DE"/>
              <a:t> 29.08.2024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/>
              <a:t>Eingeladene Akteure:</a:t>
            </a:r>
            <a:r>
              <a:rPr lang="de-DE"/>
              <a:t> Industrie, Gewerbe, Wohnungswirtschaft, Handel, Landwirtschaft, Handwerk, Wirtschaftsförderung und Bauamt der Stadt Rinteln, Stadtwerke, Abwasserbetrieb, Schornsteinfeger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b="1"/>
              <a:t>Workshop-Ziele:</a:t>
            </a:r>
            <a:endParaRPr lang="de-DE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de-DE"/>
              <a:t>Förderung branchenübergreifender Wärmelösungen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de-DE"/>
              <a:t>Erwartungshaltung und Projektlenkung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de-DE"/>
              <a:t>Entwicklung eines gemeinsamen Verständnisses der KWP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de-DE"/>
              <a:t>Identifizierung aktiver Projektteilnehmer und Förderung lokaler Zusammenarbeit</a:t>
            </a:r>
          </a:p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32E285-FEFE-660E-3C4F-4166C7184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3A9A77-F720-0370-5FA5-EE25B733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140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3129B-5368-F26E-597F-CDCD0F71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Aktueller Projektstand - Potentialanalyse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656393-9935-4494-DB24-B4ACAAF4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36000" tIns="36000" rIns="36000" bIns="36000" rtlCol="0" anchor="t">
            <a:normAutofit/>
          </a:bodyPr>
          <a:lstStyle/>
          <a:p>
            <a:r>
              <a:rPr lang="de-DE" b="1"/>
              <a:t>Beteiligung und Ideenabfrage</a:t>
            </a:r>
            <a:endParaRPr lang="de-DE"/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/>
              <a:t>Stadtwerke-Mitarbeiter:</a:t>
            </a:r>
            <a:r>
              <a:rPr lang="de-DE"/>
              <a:t> Ideenabfrage intern</a:t>
            </a:r>
            <a:endParaRPr lang="de-DE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/>
              <a:t>Ratsmitglieder:</a:t>
            </a:r>
            <a:r>
              <a:rPr lang="de-DE"/>
              <a:t> Ideenabfrage zur Potenzialanalyse per SD-Net</a:t>
            </a:r>
            <a:endParaRPr lang="de-DE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/>
              <a:t>Einzelgespräche mit Potenzialinhabern:</a:t>
            </a:r>
            <a:r>
              <a:rPr lang="de-DE"/>
              <a:t> Förderung gezielter Maßnahmen durch individuelle Absprachen und Beratungen (Biogaslandwirte, Industrie)</a:t>
            </a:r>
            <a:endParaRPr lang="de-DE">
              <a:ea typeface="Calibri"/>
              <a:cs typeface="Calibri"/>
            </a:endParaRPr>
          </a:p>
          <a:p>
            <a:r>
              <a:rPr lang="de-DE" b="1"/>
              <a:t>Ziele der Potenzialanalyse:</a:t>
            </a:r>
            <a:endParaRPr lang="de-DE"/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/>
              <a:t>Erneuerbare Energiepotenziale:</a:t>
            </a:r>
            <a:r>
              <a:rPr lang="de-DE"/>
              <a:t> Räumliche und quantitative Ermittlung (erneuerbare Energien, Abwärme, Kraft-Wärme-Kopplung)</a:t>
            </a:r>
            <a:endParaRPr lang="de-DE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/>
              <a:t>Wärmeliniendichte-Analyse:</a:t>
            </a:r>
            <a:r>
              <a:rPr lang="de-DE"/>
              <a:t> Grundlage zur Identifikation von Potenzialen zur Senkung des Wärmebedarfs und zur Netzdefinition</a:t>
            </a:r>
            <a:endParaRPr lang="de-DE">
              <a:ea typeface="Calibri"/>
              <a:cs typeface="Calibri"/>
            </a:endParaRPr>
          </a:p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8E97B7-D7CD-89AD-5CEC-11EFA24F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8D16BB-7B12-6090-842D-AFFFBA8B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37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6F130-78C9-938F-EEBE-EAD6139E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Roadmap Ablauf Verabschiedung KWP Politische Gremien </a:t>
            </a:r>
            <a:br>
              <a:rPr lang="de-DE"/>
            </a:br>
            <a:r>
              <a:rPr lang="de-DE"/>
              <a:t>Jahr 2025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78759E-77CA-085B-DB47-A622814AB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36000" tIns="36000" rIns="36000" bIns="36000" rtlCol="0" anchor="t">
            <a:normAutofit/>
          </a:bodyPr>
          <a:lstStyle/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Vorstellung der Bestandsanalyse (inkl. Prozess und Zeitplan) im </a:t>
            </a:r>
            <a:r>
              <a:rPr lang="de-DE" sz="1800" dirty="0">
                <a:latin typeface="Arial"/>
                <a:ea typeface="Arial" panose="020B0604020202020204" pitchFamily="34" charset="0"/>
                <a:cs typeface="Times New Roman"/>
              </a:rPr>
              <a:t>Rat</a:t>
            </a:r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 als Info-TOP</a:t>
            </a: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bei Bedarf Info-VA für politische Vertreter außerhalb eines politischen Gremiums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Vorstellung der Bestandsanalyse (inkl. Prozess und Zeitplan) in einer Bürgerbeteiligung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Nach Erstellung Zielszenario Vorstellung des Entwurfes im Fachausschuss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Vorstellung des Entwurfes in einer Bürgerbeteiligung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Veröffentlichung der Planung und Möglichkeit der Stellungnahme zum Berichtsentwurf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Ggf. Anpassungen in der KWP vornehmen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Grundsatzbeschluss zur finalen KWP im Rat (ggf. mit Vorlauf im Fachausschuss)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r>
              <a:rPr lang="de-DE" sz="1800" dirty="0">
                <a:effectLst/>
                <a:latin typeface="Arial"/>
                <a:ea typeface="Arial" panose="020B0604020202020204" pitchFamily="34" charset="0"/>
                <a:cs typeface="Times New Roman"/>
              </a:rPr>
              <a:t>Elektronische Übermittlung des Wärmeplanes an das Umweltministerium (innerhalb von drei Monaten nach Fertigstellung)</a:t>
            </a:r>
            <a:endParaRPr lang="de-DE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BAC11B-A00B-01B1-275A-419764FF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5D38A5-87E7-521F-0EA8-4627166D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55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7338220C-45B7-654A-B0DE-823F8F55A7FA}"/>
              </a:ext>
            </a:extLst>
          </p:cNvPr>
          <p:cNvSpPr txBox="1"/>
          <p:nvPr/>
        </p:nvSpPr>
        <p:spPr>
          <a:xfrm>
            <a:off x="6096000" y="3136637"/>
            <a:ext cx="5259200" cy="21133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 sz="2400" b="1">
              <a:solidFill>
                <a:srgbClr val="2727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b="1">
              <a:solidFill>
                <a:srgbClr val="286A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>
                <a:solidFill>
                  <a:srgbClr val="272727"/>
                </a:solidFill>
                <a:latin typeface="Calibri"/>
                <a:cs typeface="Calibri"/>
              </a:rPr>
              <a:t>Stadtwerke Rinteln GmbH</a:t>
            </a:r>
          </a:p>
          <a:p>
            <a:r>
              <a:rPr lang="de-DE" sz="1400">
                <a:solidFill>
                  <a:srgbClr val="272727"/>
                </a:solidFill>
                <a:latin typeface="Calibri"/>
                <a:cs typeface="Calibri"/>
              </a:rPr>
              <a:t>Bahnhofsweg 6</a:t>
            </a:r>
          </a:p>
          <a:p>
            <a:r>
              <a:rPr lang="de-DE" sz="1400">
                <a:solidFill>
                  <a:srgbClr val="272727"/>
                </a:solidFill>
                <a:latin typeface="Calibri"/>
                <a:cs typeface="Calibri"/>
              </a:rPr>
              <a:t>31737 Rinteln</a:t>
            </a:r>
          </a:p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Telefon: +49 5751 700-0</a:t>
            </a:r>
          </a:p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E-Mail: info@stadtwerke-rinteln.de</a:t>
            </a:r>
            <a:b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>
                <a:solidFill>
                  <a:srgbClr val="272727"/>
                </a:solidFill>
                <a:latin typeface="Calibri"/>
                <a:cs typeface="Calibri"/>
                <a:hlinkClick r:id="rId2"/>
              </a:rPr>
              <a:t>www.stadtwerke-rinteln.de</a:t>
            </a:r>
            <a:endParaRPr lang="de-DE" sz="1400">
              <a:solidFill>
                <a:srgbClr val="272727"/>
              </a:solidFill>
              <a:latin typeface="Calibri"/>
              <a:cs typeface="Calibri"/>
            </a:endParaRPr>
          </a:p>
          <a:p>
            <a:endParaRPr lang="de-DE" sz="1400" baseline="30000">
              <a:latin typeface="TradeGothic"/>
              <a:cs typeface="TradeGothic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90BFD75-B8CD-6944-8753-6626094F0CFF}"/>
              </a:ext>
            </a:extLst>
          </p:cNvPr>
          <p:cNvSpPr/>
          <p:nvPr/>
        </p:nvSpPr>
        <p:spPr>
          <a:xfrm>
            <a:off x="1456464" y="2065714"/>
            <a:ext cx="9118121" cy="1519497"/>
          </a:xfrm>
          <a:prstGeom prst="rect">
            <a:avLst/>
          </a:prstGeom>
          <a:solidFill>
            <a:srgbClr val="286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haben Fragen?</a:t>
            </a:r>
          </a:p>
          <a:p>
            <a:pPr algn="ctr"/>
            <a:r>
              <a:rPr lang="de-DE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Unsere Ansprechpartner helfen Ihnen gerne weiter!</a:t>
            </a:r>
            <a:endParaRPr lang="de-DE" sz="3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15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D8AA9-431B-2168-C5B9-B23D2522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10515600" cy="720725"/>
          </a:xfrm>
        </p:spPr>
        <p:txBody>
          <a:bodyPr>
            <a:normAutofit/>
          </a:bodyPr>
          <a:lstStyle/>
          <a:p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rechtliche Aspekte: </a:t>
            </a:r>
            <a:r>
              <a:rPr lang="de-DE" b="1" err="1">
                <a:latin typeface="Calibri" panose="020F0502020204030204" pitchFamily="34" charset="0"/>
                <a:cs typeface="Calibri" panose="020F0502020204030204" pitchFamily="34" charset="0"/>
              </a:rPr>
              <a:t>NKlimaG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/Bundesgesetz</a:t>
            </a:r>
            <a:endParaRPr lang="de-DE" sz="3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BBD4E8-D9C4-901E-2564-E0AEC86D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EB510F-E87C-BA28-8A01-1F5D4322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41817" y="6356350"/>
            <a:ext cx="1883633" cy="365125"/>
          </a:xfrm>
        </p:spPr>
        <p:txBody>
          <a:bodyPr/>
          <a:lstStyle/>
          <a:p>
            <a:fld id="{44796976-4C44-45F5-895C-844147481174}" type="slidenum">
              <a:rPr lang="de-DE" smtClean="0">
                <a:solidFill>
                  <a:schemeClr val="bg1"/>
                </a:solidFill>
              </a:rPr>
              <a:t>2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2FCDA0-F83B-37DF-983C-B74F56A829C2}"/>
              </a:ext>
            </a:extLst>
          </p:cNvPr>
          <p:cNvSpPr txBox="1"/>
          <p:nvPr/>
        </p:nvSpPr>
        <p:spPr>
          <a:xfrm>
            <a:off x="515938" y="1268413"/>
            <a:ext cx="10694196" cy="4401205"/>
          </a:xfrm>
          <a:prstGeom prst="rect">
            <a:avLst/>
          </a:prstGeom>
          <a:solidFill>
            <a:srgbClr val="DADADA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/>
              <a:t>§20 </a:t>
            </a:r>
            <a:r>
              <a:rPr lang="de-DE" sz="1400" b="1" err="1"/>
              <a:t>NKlimaG</a:t>
            </a:r>
            <a:r>
              <a:rPr lang="de-DE" sz="1400" b="1"/>
              <a:t>: Wärmeplanung</a:t>
            </a:r>
          </a:p>
          <a:p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Verpflichtung zur KWP ab 01.01.24 für Ober- und Mittelzentren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Ersterstellung muss bis zum 31.12.2026 erfolgen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Fortschreibung alle fünf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Veröffentlichungspflicht im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/>
          </a:p>
          <a:p>
            <a:r>
              <a:rPr lang="de-DE" sz="1400" b="1"/>
              <a:t>§21 </a:t>
            </a:r>
            <a:r>
              <a:rPr lang="de-DE" sz="1400" b="1" err="1"/>
              <a:t>NKlimaG</a:t>
            </a:r>
            <a:r>
              <a:rPr lang="de-DE" sz="1400" b="1"/>
              <a:t>: Datenverarbeitung zur Erstellung von Wärmeplanen</a:t>
            </a:r>
          </a:p>
          <a:p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Verpflichtung für Schornsteinfeger und Energieversorger zur Datenübermittlung für Wärmebedarfe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Personenbezogene Daten dürfen nicht veröffentlicht werden (daher auf </a:t>
            </a:r>
            <a:r>
              <a:rPr lang="de-DE" sz="1400" err="1"/>
              <a:t>Baublock</a:t>
            </a:r>
            <a:r>
              <a:rPr lang="de-DE" sz="1400"/>
              <a:t>/Clusterebene)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/>
          </a:p>
          <a:p>
            <a:r>
              <a:rPr lang="de-DE" sz="1400" b="1"/>
              <a:t>verpflichtende Inhalte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Wärmebedarfe inkl. THG-Emissionen und Gebäudetypen sowie Baualtersklassen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Potenziale zur Senkung des Wärmebedarfs sowie zur treibhausgasneutralen Wärmeversorgung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Wärmebedarfe/-infrastruktur zur Erreichung der Klimaneutralität bis 2040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Erarbeitung von fünf kurzfristigen Umsetzungsmaßnahmen</a:t>
            </a:r>
          </a:p>
          <a:p>
            <a:endParaRPr lang="de-DE" sz="1400"/>
          </a:p>
          <a:p>
            <a:r>
              <a:rPr lang="de-DE" sz="1400" b="1"/>
              <a:t>Bundesgesetz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Sämtliche, sowohl auf Landes- als auch Bundesebene geltenden, gesetzlichen Anforderungen an die Wärmeplanung werden erfüllt. </a:t>
            </a:r>
          </a:p>
        </p:txBody>
      </p:sp>
    </p:spTree>
    <p:extLst>
      <p:ext uri="{BB962C8B-B14F-4D97-AF65-F5344CB8AC3E}">
        <p14:creationId xmlns:p14="http://schemas.microsoft.com/office/powerpoint/2010/main" val="2279064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9932F-E3DE-9B62-B776-08E412C0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Durchführungskonzept einer Wärmeplanung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AA1043-7BEE-F221-5949-8592D1DF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9C4B05-F7F4-5B24-44D9-BAF88550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Grafik 5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DDCF6DC4-229E-05E5-3D16-6207CBB5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364742"/>
            <a:ext cx="10555807" cy="466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DD938-E4FA-35EB-6962-44EF9A4B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Relevante Akteure für die kommunale Wärmeplanung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A30786-A5F5-5B84-85E0-81EE6AD7A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5DE374-1AB0-4CC7-B2E5-92893D98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20A342-FF92-D0B4-D8E0-A3B9D62E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8" y="1386208"/>
            <a:ext cx="9720124" cy="43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CFBB2-C5E2-C193-43D1-6E2E8541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Zusammenspiel der wichtigsten Akteure und deren Rollen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1B490C-BE98-AD36-7B6C-9B39EA7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5C3878-31EB-5BEC-666E-12C79D11C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Freeform 279">
            <a:extLst>
              <a:ext uri="{FF2B5EF4-FFF2-40B4-BE49-F238E27FC236}">
                <a16:creationId xmlns:a16="http://schemas.microsoft.com/office/drawing/2014/main" id="{946895EF-C8BD-4AA8-AEAF-A354B0295AF5}"/>
              </a:ext>
            </a:extLst>
          </p:cNvPr>
          <p:cNvSpPr/>
          <p:nvPr/>
        </p:nvSpPr>
        <p:spPr>
          <a:xfrm>
            <a:off x="806386" y="3592914"/>
            <a:ext cx="4680087" cy="2289437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Freeform 279">
            <a:extLst>
              <a:ext uri="{FF2B5EF4-FFF2-40B4-BE49-F238E27FC236}">
                <a16:creationId xmlns:a16="http://schemas.microsoft.com/office/drawing/2014/main" id="{70EB6F50-1B13-C349-316C-F2FD6E2AB39B}"/>
              </a:ext>
            </a:extLst>
          </p:cNvPr>
          <p:cNvSpPr/>
          <p:nvPr/>
        </p:nvSpPr>
        <p:spPr>
          <a:xfrm>
            <a:off x="804383" y="1374179"/>
            <a:ext cx="4680086" cy="2093277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9" name="Rectangle 359">
            <a:extLst>
              <a:ext uri="{FF2B5EF4-FFF2-40B4-BE49-F238E27FC236}">
                <a16:creationId xmlns:a16="http://schemas.microsoft.com/office/drawing/2014/main" id="{6D954CFB-7189-B0C4-423A-A25D12ED7B6F}"/>
              </a:ext>
            </a:extLst>
          </p:cNvPr>
          <p:cNvSpPr/>
          <p:nvPr/>
        </p:nvSpPr>
        <p:spPr>
          <a:xfrm>
            <a:off x="1442629" y="4238235"/>
            <a:ext cx="408496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Frühzeitige gezielte Einbindung und Beteiligung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Vermeintlich weit entfernte Klimaziele und notwendige Maßnahmen anhand der Ergebnisse greifbar machen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Steigerung der Akzeptanz 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200" b="0" i="0" spc="0" baseline="0"/>
          </a:p>
        </p:txBody>
      </p:sp>
      <p:sp>
        <p:nvSpPr>
          <p:cNvPr id="10" name="Freeform 279">
            <a:extLst>
              <a:ext uri="{FF2B5EF4-FFF2-40B4-BE49-F238E27FC236}">
                <a16:creationId xmlns:a16="http://schemas.microsoft.com/office/drawing/2014/main" id="{AFF2CBD0-4054-E73E-7AF1-EC78511B694A}"/>
              </a:ext>
            </a:extLst>
          </p:cNvPr>
          <p:cNvSpPr/>
          <p:nvPr/>
        </p:nvSpPr>
        <p:spPr>
          <a:xfrm>
            <a:off x="5712844" y="1378709"/>
            <a:ext cx="4680087" cy="2093277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Freeform 279">
            <a:extLst>
              <a:ext uri="{FF2B5EF4-FFF2-40B4-BE49-F238E27FC236}">
                <a16:creationId xmlns:a16="http://schemas.microsoft.com/office/drawing/2014/main" id="{11D0087F-82D3-0F80-2782-9FDC988DBDE8}"/>
              </a:ext>
            </a:extLst>
          </p:cNvPr>
          <p:cNvSpPr/>
          <p:nvPr/>
        </p:nvSpPr>
        <p:spPr>
          <a:xfrm>
            <a:off x="5717960" y="3612055"/>
            <a:ext cx="4680087" cy="2261114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Rectangle 359">
            <a:extLst>
              <a:ext uri="{FF2B5EF4-FFF2-40B4-BE49-F238E27FC236}">
                <a16:creationId xmlns:a16="http://schemas.microsoft.com/office/drawing/2014/main" id="{5358BCE1-2B58-C460-9D00-ED0B9AF2B254}"/>
              </a:ext>
            </a:extLst>
          </p:cNvPr>
          <p:cNvSpPr/>
          <p:nvPr/>
        </p:nvSpPr>
        <p:spPr>
          <a:xfrm>
            <a:off x="6255915" y="4238235"/>
            <a:ext cx="415830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0" i="0" spc="0" baseline="0" err="1"/>
              <a:t>Rückschlüsse</a:t>
            </a:r>
            <a:r>
              <a:rPr lang="en-US" sz="1200" b="0" i="0" spc="0" baseline="0"/>
              <a:t> auf </a:t>
            </a:r>
            <a:r>
              <a:rPr lang="en-US" sz="1200" b="0" i="0" spc="0" baseline="0" err="1"/>
              <a:t>zukünftige</a:t>
            </a:r>
            <a:r>
              <a:rPr lang="en-US" sz="1200" b="0" i="0" spc="0" baseline="0"/>
              <a:t> </a:t>
            </a:r>
            <a:r>
              <a:rPr lang="en-US" sz="1200" b="0" i="0" spc="0" baseline="0" err="1"/>
              <a:t>Versorgungsstruktur</a:t>
            </a:r>
            <a:r>
              <a:rPr lang="en-US" sz="1200" b="0" i="0" spc="0" baseline="0"/>
              <a:t> im </a:t>
            </a:r>
            <a:r>
              <a:rPr lang="en-US" sz="1200" b="0" i="0" spc="0" baseline="0" err="1"/>
              <a:t>Wärmesektor</a:t>
            </a:r>
            <a:endParaRPr lang="en-US" sz="1200" b="0" i="0" spc="0" baseline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Großes Potenzial zusätzlicher lokaler Wertschöpfung  durch Erschließung lokaler EE-Potenziale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Gezielte Vertriebsaktivitäten auf Basis der zukünftigen Versorgungstrukturen</a:t>
            </a:r>
          </a:p>
        </p:txBody>
      </p:sp>
      <p:sp>
        <p:nvSpPr>
          <p:cNvPr id="13" name="Flussdiagramm: Oder 12">
            <a:extLst>
              <a:ext uri="{FF2B5EF4-FFF2-40B4-BE49-F238E27FC236}">
                <a16:creationId xmlns:a16="http://schemas.microsoft.com/office/drawing/2014/main" id="{A10ACD33-06A8-EF33-B3A8-35A971C1E018}"/>
              </a:ext>
            </a:extLst>
          </p:cNvPr>
          <p:cNvSpPr/>
          <p:nvPr/>
        </p:nvSpPr>
        <p:spPr bwMode="gray">
          <a:xfrm>
            <a:off x="4817689" y="2750933"/>
            <a:ext cx="1511315" cy="1423198"/>
          </a:xfrm>
          <a:prstGeom prst="flowChartOr">
            <a:avLst/>
          </a:prstGeom>
          <a:solidFill>
            <a:schemeClr val="bg2"/>
          </a:solidFill>
          <a:ln w="12700" cap="sq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01600" rIns="180000" bIns="230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Arial" panose="020B0604020202020204" pitchFamily="34" charset="0"/>
              <a:buNone/>
            </a:pPr>
            <a:endParaRPr lang="de-DE" sz="1600" err="1">
              <a:solidFill>
                <a:schemeClr val="bg1"/>
              </a:solidFill>
            </a:endParaRPr>
          </a:p>
        </p:txBody>
      </p:sp>
      <p:sp>
        <p:nvSpPr>
          <p:cNvPr id="14" name="Rectangle 359">
            <a:extLst>
              <a:ext uri="{FF2B5EF4-FFF2-40B4-BE49-F238E27FC236}">
                <a16:creationId xmlns:a16="http://schemas.microsoft.com/office/drawing/2014/main" id="{E73F9759-0343-3F05-9057-E94750B4E1EE}"/>
              </a:ext>
            </a:extLst>
          </p:cNvPr>
          <p:cNvSpPr/>
          <p:nvPr/>
        </p:nvSpPr>
        <p:spPr>
          <a:xfrm>
            <a:off x="1442360" y="2046817"/>
            <a:ext cx="2857897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0" i="0" spc="0" baseline="0" err="1"/>
              <a:t>Beauftra</a:t>
            </a:r>
            <a:r>
              <a:rPr lang="en-US" sz="1200" b="0" i="0" spc="-16" baseline="0" err="1"/>
              <a:t>g</a:t>
            </a:r>
            <a:r>
              <a:rPr lang="en-US" sz="1200" b="0" i="0" spc="0" baseline="0" err="1"/>
              <a:t>t</a:t>
            </a:r>
            <a:r>
              <a:rPr lang="en-US" sz="1200" b="0" i="0" spc="-30" baseline="0"/>
              <a:t> </a:t>
            </a:r>
            <a:r>
              <a:rPr lang="en-US" sz="1200" b="0" i="0" spc="0" baseline="0"/>
              <a:t>formal</a:t>
            </a:r>
            <a:r>
              <a:rPr lang="en-US" sz="1200" b="0" i="0" spc="-33" baseline="0"/>
              <a:t> </a:t>
            </a:r>
            <a:r>
              <a:rPr lang="en-US" sz="1200" b="0" i="0" spc="0" baseline="0"/>
              <a:t>die</a:t>
            </a:r>
            <a:r>
              <a:rPr lang="en-US" sz="1200" b="0" i="0" spc="-22" baseline="0"/>
              <a:t> </a:t>
            </a:r>
            <a:r>
              <a:rPr lang="en-US" sz="1200" b="0" i="0" spc="0" baseline="0" err="1"/>
              <a:t>kommunale</a:t>
            </a:r>
            <a:r>
              <a:rPr lang="en-US" sz="1200" b="0" i="0" spc="-33" baseline="0"/>
              <a:t> </a:t>
            </a:r>
            <a:r>
              <a:rPr lang="en-US" sz="1200" b="0" i="0" spc="0" baseline="0" err="1"/>
              <a:t>Wärme</a:t>
            </a:r>
            <a:r>
              <a:rPr lang="en-US" sz="1200" b="0" i="0" spc="-15" baseline="0" err="1"/>
              <a:t>p</a:t>
            </a:r>
            <a:r>
              <a:rPr lang="en-US" sz="1200" b="0" i="0" spc="0" baseline="0" err="1"/>
              <a:t>lan</a:t>
            </a:r>
            <a:r>
              <a:rPr lang="en-US" sz="1200" b="0" i="0" spc="-18" baseline="0" err="1"/>
              <a:t>u</a:t>
            </a:r>
            <a:r>
              <a:rPr lang="en-US" sz="1200" b="0" i="0" spc="0" baseline="0" err="1"/>
              <a:t>n</a:t>
            </a:r>
            <a:r>
              <a:rPr lang="en-US" sz="1200" b="0" i="0" spc="-15" baseline="0" err="1"/>
              <a:t>g</a:t>
            </a:r>
            <a:r>
              <a:rPr lang="en-US" sz="1200" b="0" i="0" spc="-30" baseline="0"/>
              <a:t> </a:t>
            </a:r>
            <a:r>
              <a:rPr lang="en-US" sz="1200" b="0" i="0" spc="0" baseline="0" err="1"/>
              <a:t>als</a:t>
            </a:r>
            <a:r>
              <a:rPr lang="en-US" sz="1200" b="0" i="0" spc="0" baseline="0"/>
              <a:t> </a:t>
            </a:r>
            <a:r>
              <a:rPr lang="en-US" sz="1200" b="0" i="0" spc="0" baseline="0" err="1"/>
              <a:t>Planungsinst</a:t>
            </a:r>
            <a:r>
              <a:rPr lang="en-US" sz="1200" b="0" i="0" spc="-11" baseline="0" err="1"/>
              <a:t>r</a:t>
            </a:r>
            <a:r>
              <a:rPr lang="en-US" sz="1200" b="0" i="0" spc="0" baseline="0" err="1"/>
              <a:t>um</a:t>
            </a:r>
            <a:r>
              <a:rPr lang="en-US" sz="1200" b="0" i="0" spc="-13" baseline="0" err="1"/>
              <a:t>e</a:t>
            </a:r>
            <a:r>
              <a:rPr lang="en-US" sz="1200" b="0" i="0" spc="0" baseline="0" err="1"/>
              <a:t>nt</a:t>
            </a:r>
            <a:r>
              <a:rPr lang="en-US" sz="1200" b="0" i="0" spc="-42" baseline="0"/>
              <a:t> </a:t>
            </a:r>
            <a:r>
              <a:rPr lang="en-US" sz="1200" b="0" i="0" spc="0" baseline="0" err="1"/>
              <a:t>zur</a:t>
            </a:r>
            <a:r>
              <a:rPr lang="en-US" sz="1200" b="0" i="0" spc="-17" baseline="0"/>
              <a:t> </a:t>
            </a:r>
            <a:r>
              <a:rPr lang="en-US" sz="1200" b="0" i="0" spc="0" baseline="0" err="1"/>
              <a:t>Erreichung</a:t>
            </a:r>
            <a:r>
              <a:rPr lang="en-US" sz="1200" b="0" i="0" spc="-42" baseline="0"/>
              <a:t> </a:t>
            </a:r>
            <a:r>
              <a:rPr lang="en-US" sz="1200" b="0" i="0" spc="0" baseline="0"/>
              <a:t>der</a:t>
            </a:r>
            <a:r>
              <a:rPr lang="en-US" sz="1200" b="0" i="0" spc="-17" baseline="0"/>
              <a:t> </a:t>
            </a:r>
            <a:r>
              <a:rPr lang="en-US" sz="1200" b="0" i="0" spc="0" baseline="0" err="1"/>
              <a:t>Klimaziele</a:t>
            </a:r>
            <a:r>
              <a:rPr lang="en-US" sz="1200" b="0" i="0" spc="0" baseline="0"/>
              <a:t> 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Erhält wichtige Erkenntnisse für die eigene Entwicklung und Maßnahmen (z. B. gezielte Kampagnen)</a:t>
            </a:r>
          </a:p>
        </p:txBody>
      </p:sp>
      <p:sp>
        <p:nvSpPr>
          <p:cNvPr id="15" name="Rectangle 359">
            <a:extLst>
              <a:ext uri="{FF2B5EF4-FFF2-40B4-BE49-F238E27FC236}">
                <a16:creationId xmlns:a16="http://schemas.microsoft.com/office/drawing/2014/main" id="{CC318118-4A84-0A11-7711-045CCC04197C}"/>
              </a:ext>
            </a:extLst>
          </p:cNvPr>
          <p:cNvSpPr/>
          <p:nvPr/>
        </p:nvSpPr>
        <p:spPr>
          <a:xfrm>
            <a:off x="6224406" y="2000474"/>
            <a:ext cx="303276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Rückschlüsse auf die notwendige Energieinfrastruktur der Zukunft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Ableitung von notwendig Neubau-, Ausbau- oder Rückbaumaßnahmen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Frühzeitige Integration in Infrastrukturplanung mit langen Investitionszyklen</a:t>
            </a:r>
          </a:p>
        </p:txBody>
      </p:sp>
      <p:sp>
        <p:nvSpPr>
          <p:cNvPr id="16" name="Rectangle 358">
            <a:extLst>
              <a:ext uri="{FF2B5EF4-FFF2-40B4-BE49-F238E27FC236}">
                <a16:creationId xmlns:a16="http://schemas.microsoft.com/office/drawing/2014/main" id="{EE8B0B50-B583-6B87-137E-E867D8B05EE0}"/>
              </a:ext>
            </a:extLst>
          </p:cNvPr>
          <p:cNvSpPr/>
          <p:nvPr/>
        </p:nvSpPr>
        <p:spPr>
          <a:xfrm>
            <a:off x="1451885" y="1545479"/>
            <a:ext cx="119519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Kommune</a:t>
            </a:r>
            <a:endParaRPr lang="en-US" sz="2000" b="1" i="0" spc="0" baseline="0">
              <a:solidFill>
                <a:schemeClr val="accent1"/>
              </a:solidFill>
            </a:endParaRPr>
          </a:p>
        </p:txBody>
      </p:sp>
      <p:sp>
        <p:nvSpPr>
          <p:cNvPr id="17" name="Rectangle 358">
            <a:extLst>
              <a:ext uri="{FF2B5EF4-FFF2-40B4-BE49-F238E27FC236}">
                <a16:creationId xmlns:a16="http://schemas.microsoft.com/office/drawing/2014/main" id="{53F240A0-FEBA-3DAC-05E1-421106D40F88}"/>
              </a:ext>
            </a:extLst>
          </p:cNvPr>
          <p:cNvSpPr/>
          <p:nvPr/>
        </p:nvSpPr>
        <p:spPr>
          <a:xfrm>
            <a:off x="1450506" y="3757871"/>
            <a:ext cx="272985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Bürger</a:t>
            </a:r>
            <a:r>
              <a:rPr lang="en-US" sz="2000" b="1" i="0" spc="0" baseline="0">
                <a:solidFill>
                  <a:schemeClr val="accent1"/>
                </a:solidFill>
              </a:rPr>
              <a:t> und </a:t>
            </a:r>
            <a:r>
              <a:rPr lang="en-US" sz="2000" b="1" i="0" spc="0" baseline="0" err="1">
                <a:solidFill>
                  <a:schemeClr val="accent1"/>
                </a:solidFill>
              </a:rPr>
              <a:t>Unternehmen</a:t>
            </a:r>
            <a:endParaRPr lang="en-US" sz="2000" b="1" i="0" spc="0" baseline="0">
              <a:solidFill>
                <a:schemeClr val="accent1"/>
              </a:solidFill>
            </a:endParaRPr>
          </a:p>
        </p:txBody>
      </p:sp>
      <p:sp>
        <p:nvSpPr>
          <p:cNvPr id="18" name="Rectangle 358">
            <a:extLst>
              <a:ext uri="{FF2B5EF4-FFF2-40B4-BE49-F238E27FC236}">
                <a16:creationId xmlns:a16="http://schemas.microsoft.com/office/drawing/2014/main" id="{33DF144C-37F2-F71F-E835-4B4F5580FEE9}"/>
              </a:ext>
            </a:extLst>
          </p:cNvPr>
          <p:cNvSpPr/>
          <p:nvPr/>
        </p:nvSpPr>
        <p:spPr>
          <a:xfrm>
            <a:off x="6218646" y="1539490"/>
            <a:ext cx="148123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Netzbetreiber</a:t>
            </a:r>
            <a:endParaRPr lang="en-US" sz="2000" b="1" i="0" spc="0" baseline="0">
              <a:solidFill>
                <a:schemeClr val="accent1"/>
              </a:solidFill>
            </a:endParaRPr>
          </a:p>
        </p:txBody>
      </p:sp>
      <p:sp>
        <p:nvSpPr>
          <p:cNvPr id="19" name="Rectangle 358">
            <a:extLst>
              <a:ext uri="{FF2B5EF4-FFF2-40B4-BE49-F238E27FC236}">
                <a16:creationId xmlns:a16="http://schemas.microsoft.com/office/drawing/2014/main" id="{A2E2B4C7-E7F8-FE06-F3AA-B9DB41972F2B}"/>
              </a:ext>
            </a:extLst>
          </p:cNvPr>
          <p:cNvSpPr/>
          <p:nvPr/>
        </p:nvSpPr>
        <p:spPr>
          <a:xfrm>
            <a:off x="6300606" y="3756785"/>
            <a:ext cx="180062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Energieversorger</a:t>
            </a:r>
            <a:endParaRPr lang="en-US" sz="1403" b="1" i="0" spc="0" baseline="0">
              <a:solidFill>
                <a:schemeClr val="accent1"/>
              </a:solidFill>
            </a:endParaRPr>
          </a:p>
        </p:txBody>
      </p:sp>
      <p:sp>
        <p:nvSpPr>
          <p:cNvPr id="20" name="Flussdiagramm: Verbinder 19">
            <a:extLst>
              <a:ext uri="{FF2B5EF4-FFF2-40B4-BE49-F238E27FC236}">
                <a16:creationId xmlns:a16="http://schemas.microsoft.com/office/drawing/2014/main" id="{E270C63A-5359-99D1-B349-0DF36AFEEFF4}"/>
              </a:ext>
            </a:extLst>
          </p:cNvPr>
          <p:cNvSpPr/>
          <p:nvPr/>
        </p:nvSpPr>
        <p:spPr bwMode="gray">
          <a:xfrm>
            <a:off x="5028061" y="2958384"/>
            <a:ext cx="1071519" cy="1017707"/>
          </a:xfrm>
          <a:prstGeom prst="flowChartConnector">
            <a:avLst/>
          </a:prstGeom>
          <a:solidFill>
            <a:srgbClr val="0E71B8"/>
          </a:solidFill>
          <a:ln w="2540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00" tIns="201600" rIns="180000" bIns="230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B0464AA-7534-FF2A-7637-4150862DA574}"/>
              </a:ext>
            </a:extLst>
          </p:cNvPr>
          <p:cNvSpPr txBox="1"/>
          <p:nvPr/>
        </p:nvSpPr>
        <p:spPr>
          <a:xfrm>
            <a:off x="5137066" y="3180713"/>
            <a:ext cx="917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Kommunale Wärme-planung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F6CCDEA-D85C-2C31-E542-B9CDA823AB33}"/>
              </a:ext>
            </a:extLst>
          </p:cNvPr>
          <p:cNvGrpSpPr/>
          <p:nvPr/>
        </p:nvGrpSpPr>
        <p:grpSpPr>
          <a:xfrm>
            <a:off x="4589911" y="1509826"/>
            <a:ext cx="231648" cy="405385"/>
            <a:chOff x="3825024" y="1406059"/>
            <a:chExt cx="231648" cy="405385"/>
          </a:xfrm>
        </p:grpSpPr>
        <p:sp>
          <p:nvSpPr>
            <p:cNvPr id="23" name="Freeform 333">
              <a:extLst>
                <a:ext uri="{FF2B5EF4-FFF2-40B4-BE49-F238E27FC236}">
                  <a16:creationId xmlns:a16="http://schemas.microsoft.com/office/drawing/2014/main" id="{EC547DC1-BB11-B496-13A0-7FBA280DBAA7}"/>
                </a:ext>
              </a:extLst>
            </p:cNvPr>
            <p:cNvSpPr/>
            <p:nvPr/>
          </p:nvSpPr>
          <p:spPr>
            <a:xfrm>
              <a:off x="3825024" y="1406059"/>
              <a:ext cx="231648" cy="355092"/>
            </a:xfrm>
            <a:custGeom>
              <a:avLst/>
              <a:gdLst/>
              <a:ahLst/>
              <a:cxnLst/>
              <a:rect l="0" t="0" r="0" b="0"/>
              <a:pathLst>
                <a:path w="231648" h="355092">
                  <a:moveTo>
                    <a:pt x="231648" y="115571"/>
                  </a:moveTo>
                  <a:cubicBezTo>
                    <a:pt x="231648" y="179452"/>
                    <a:pt x="115824" y="355092"/>
                    <a:pt x="115824" y="355092"/>
                  </a:cubicBezTo>
                  <a:cubicBezTo>
                    <a:pt x="115824" y="355092"/>
                    <a:pt x="0" y="179452"/>
                    <a:pt x="0" y="115571"/>
                  </a:cubicBezTo>
                  <a:cubicBezTo>
                    <a:pt x="0" y="51817"/>
                    <a:pt x="51815" y="0"/>
                    <a:pt x="115824" y="0"/>
                  </a:cubicBezTo>
                  <a:cubicBezTo>
                    <a:pt x="179705" y="0"/>
                    <a:pt x="231648" y="51817"/>
                    <a:pt x="231648" y="115571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5F6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" name="Freeform 335">
              <a:extLst>
                <a:ext uri="{FF2B5EF4-FFF2-40B4-BE49-F238E27FC236}">
                  <a16:creationId xmlns:a16="http://schemas.microsoft.com/office/drawing/2014/main" id="{56E669CD-566F-D76A-4E4F-349B5A0786F3}"/>
                </a:ext>
              </a:extLst>
            </p:cNvPr>
            <p:cNvSpPr/>
            <p:nvPr/>
          </p:nvSpPr>
          <p:spPr>
            <a:xfrm>
              <a:off x="3831119" y="1739815"/>
              <a:ext cx="217932" cy="71629"/>
            </a:xfrm>
            <a:custGeom>
              <a:avLst/>
              <a:gdLst/>
              <a:ahLst/>
              <a:cxnLst/>
              <a:rect l="0" t="0" r="0" b="0"/>
              <a:pathLst>
                <a:path w="217932" h="71629">
                  <a:moveTo>
                    <a:pt x="162306" y="128"/>
                  </a:moveTo>
                  <a:cubicBezTo>
                    <a:pt x="195454" y="6604"/>
                    <a:pt x="217932" y="19050"/>
                    <a:pt x="217932" y="33402"/>
                  </a:cubicBezTo>
                  <a:cubicBezTo>
                    <a:pt x="217932" y="54484"/>
                    <a:pt x="169164" y="71629"/>
                    <a:pt x="108967" y="71629"/>
                  </a:cubicBezTo>
                  <a:cubicBezTo>
                    <a:pt x="48768" y="71629"/>
                    <a:pt x="0" y="54484"/>
                    <a:pt x="0" y="33402"/>
                  </a:cubicBezTo>
                  <a:cubicBezTo>
                    <a:pt x="0" y="19050"/>
                    <a:pt x="22606" y="6478"/>
                    <a:pt x="56007" y="0"/>
                  </a:cubicBezTo>
                </a:path>
              </a:pathLst>
            </a:custGeom>
            <a:noFill/>
            <a:ln w="19050" cap="rnd" cmpd="sng">
              <a:solidFill>
                <a:srgbClr val="005F6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25" name="Freeform 334">
            <a:extLst>
              <a:ext uri="{FF2B5EF4-FFF2-40B4-BE49-F238E27FC236}">
                <a16:creationId xmlns:a16="http://schemas.microsoft.com/office/drawing/2014/main" id="{A5B27D70-3733-7BE4-EB0D-432EA3063D21}"/>
              </a:ext>
            </a:extLst>
          </p:cNvPr>
          <p:cNvSpPr/>
          <p:nvPr/>
        </p:nvSpPr>
        <p:spPr>
          <a:xfrm>
            <a:off x="4679866" y="1615743"/>
            <a:ext cx="71627" cy="71629"/>
          </a:xfrm>
          <a:custGeom>
            <a:avLst/>
            <a:gdLst/>
            <a:ahLst/>
            <a:cxnLst/>
            <a:rect l="0" t="0" r="0" b="0"/>
            <a:pathLst>
              <a:path w="71627" h="71629">
                <a:moveTo>
                  <a:pt x="35814" y="71629"/>
                </a:moveTo>
                <a:cubicBezTo>
                  <a:pt x="16002" y="71629"/>
                  <a:pt x="0" y="55627"/>
                  <a:pt x="0" y="35815"/>
                </a:cubicBezTo>
                <a:cubicBezTo>
                  <a:pt x="0" y="16003"/>
                  <a:pt x="16002" y="0"/>
                  <a:pt x="35814" y="0"/>
                </a:cubicBezTo>
                <a:cubicBezTo>
                  <a:pt x="55626" y="0"/>
                  <a:pt x="71627" y="16003"/>
                  <a:pt x="71627" y="35815"/>
                </a:cubicBezTo>
                <a:cubicBezTo>
                  <a:pt x="71627" y="55627"/>
                  <a:pt x="55626" y="71629"/>
                  <a:pt x="35814" y="71629"/>
                </a:cubicBezTo>
                <a:close/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E9DA525-B200-E6DF-0307-6DAF8092F07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98300" y="5231623"/>
            <a:ext cx="357356" cy="509354"/>
            <a:chOff x="730248" y="3024204"/>
            <a:chExt cx="287339" cy="409559"/>
          </a:xfrm>
          <a:solidFill>
            <a:srgbClr val="005F69"/>
          </a:solidFill>
        </p:grpSpPr>
        <p:sp>
          <p:nvSpPr>
            <p:cNvPr id="27" name="Freeform 83">
              <a:extLst>
                <a:ext uri="{FF2B5EF4-FFF2-40B4-BE49-F238E27FC236}">
                  <a16:creationId xmlns:a16="http://schemas.microsoft.com/office/drawing/2014/main" id="{2DB7BB9C-D874-A5D2-618F-9DCA9857B441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599" y="3202003"/>
              <a:ext cx="20638" cy="157164"/>
            </a:xfrm>
            <a:custGeom>
              <a:avLst/>
              <a:gdLst>
                <a:gd name="T0" fmla="*/ 142 w 284"/>
                <a:gd name="T1" fmla="*/ 2176 h 2176"/>
                <a:gd name="T2" fmla="*/ 114 w 284"/>
                <a:gd name="T3" fmla="*/ 2173 h 2176"/>
                <a:gd name="T4" fmla="*/ 86 w 284"/>
                <a:gd name="T5" fmla="*/ 2166 h 2176"/>
                <a:gd name="T6" fmla="*/ 62 w 284"/>
                <a:gd name="T7" fmla="*/ 2152 h 2176"/>
                <a:gd name="T8" fmla="*/ 41 w 284"/>
                <a:gd name="T9" fmla="*/ 2134 h 2176"/>
                <a:gd name="T10" fmla="*/ 24 w 284"/>
                <a:gd name="T11" fmla="*/ 2113 h 2176"/>
                <a:gd name="T12" fmla="*/ 11 w 284"/>
                <a:gd name="T13" fmla="*/ 2089 h 2176"/>
                <a:gd name="T14" fmla="*/ 3 w 284"/>
                <a:gd name="T15" fmla="*/ 2063 h 2176"/>
                <a:gd name="T16" fmla="*/ 0 w 284"/>
                <a:gd name="T17" fmla="*/ 2034 h 2176"/>
                <a:gd name="T18" fmla="*/ 0 w 284"/>
                <a:gd name="T19" fmla="*/ 142 h 2176"/>
                <a:gd name="T20" fmla="*/ 3 w 284"/>
                <a:gd name="T21" fmla="*/ 114 h 2176"/>
                <a:gd name="T22" fmla="*/ 11 w 284"/>
                <a:gd name="T23" fmla="*/ 87 h 2176"/>
                <a:gd name="T24" fmla="*/ 24 w 284"/>
                <a:gd name="T25" fmla="*/ 63 h 2176"/>
                <a:gd name="T26" fmla="*/ 41 w 284"/>
                <a:gd name="T27" fmla="*/ 42 h 2176"/>
                <a:gd name="T28" fmla="*/ 62 w 284"/>
                <a:gd name="T29" fmla="*/ 25 h 2176"/>
                <a:gd name="T30" fmla="*/ 86 w 284"/>
                <a:gd name="T31" fmla="*/ 12 h 2176"/>
                <a:gd name="T32" fmla="*/ 114 w 284"/>
                <a:gd name="T33" fmla="*/ 3 h 2176"/>
                <a:gd name="T34" fmla="*/ 142 w 284"/>
                <a:gd name="T35" fmla="*/ 0 h 2176"/>
                <a:gd name="T36" fmla="*/ 157 w 284"/>
                <a:gd name="T37" fmla="*/ 1 h 2176"/>
                <a:gd name="T38" fmla="*/ 184 w 284"/>
                <a:gd name="T39" fmla="*/ 7 h 2176"/>
                <a:gd name="T40" fmla="*/ 210 w 284"/>
                <a:gd name="T41" fmla="*/ 18 h 2176"/>
                <a:gd name="T42" fmla="*/ 232 w 284"/>
                <a:gd name="T43" fmla="*/ 33 h 2176"/>
                <a:gd name="T44" fmla="*/ 252 w 284"/>
                <a:gd name="T45" fmla="*/ 52 h 2176"/>
                <a:gd name="T46" fmla="*/ 267 w 284"/>
                <a:gd name="T47" fmla="*/ 74 h 2176"/>
                <a:gd name="T48" fmla="*/ 278 w 284"/>
                <a:gd name="T49" fmla="*/ 100 h 2176"/>
                <a:gd name="T50" fmla="*/ 283 w 284"/>
                <a:gd name="T51" fmla="*/ 128 h 2176"/>
                <a:gd name="T52" fmla="*/ 284 w 284"/>
                <a:gd name="T53" fmla="*/ 2034 h 2176"/>
                <a:gd name="T54" fmla="*/ 283 w 284"/>
                <a:gd name="T55" fmla="*/ 2049 h 2176"/>
                <a:gd name="T56" fmla="*/ 278 w 284"/>
                <a:gd name="T57" fmla="*/ 2077 h 2176"/>
                <a:gd name="T58" fmla="*/ 267 w 284"/>
                <a:gd name="T59" fmla="*/ 2102 h 2176"/>
                <a:gd name="T60" fmla="*/ 252 w 284"/>
                <a:gd name="T61" fmla="*/ 2125 h 2176"/>
                <a:gd name="T62" fmla="*/ 232 w 284"/>
                <a:gd name="T63" fmla="*/ 2144 h 2176"/>
                <a:gd name="T64" fmla="*/ 210 w 284"/>
                <a:gd name="T65" fmla="*/ 2159 h 2176"/>
                <a:gd name="T66" fmla="*/ 184 w 284"/>
                <a:gd name="T67" fmla="*/ 2170 h 2176"/>
                <a:gd name="T68" fmla="*/ 157 w 284"/>
                <a:gd name="T69" fmla="*/ 2176 h 2176"/>
                <a:gd name="T70" fmla="*/ 142 w 284"/>
                <a:gd name="T71" fmla="*/ 2176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4" h="2176">
                  <a:moveTo>
                    <a:pt x="142" y="2176"/>
                  </a:moveTo>
                  <a:lnTo>
                    <a:pt x="142" y="2176"/>
                  </a:lnTo>
                  <a:lnTo>
                    <a:pt x="127" y="2176"/>
                  </a:lnTo>
                  <a:lnTo>
                    <a:pt x="114" y="2173"/>
                  </a:lnTo>
                  <a:lnTo>
                    <a:pt x="100" y="2170"/>
                  </a:lnTo>
                  <a:lnTo>
                    <a:pt x="86" y="2166"/>
                  </a:lnTo>
                  <a:lnTo>
                    <a:pt x="74" y="2159"/>
                  </a:lnTo>
                  <a:lnTo>
                    <a:pt x="62" y="2152"/>
                  </a:lnTo>
                  <a:lnTo>
                    <a:pt x="52" y="2144"/>
                  </a:lnTo>
                  <a:lnTo>
                    <a:pt x="41" y="2134"/>
                  </a:lnTo>
                  <a:lnTo>
                    <a:pt x="32" y="2125"/>
                  </a:lnTo>
                  <a:lnTo>
                    <a:pt x="24" y="2113"/>
                  </a:lnTo>
                  <a:lnTo>
                    <a:pt x="17" y="2102"/>
                  </a:lnTo>
                  <a:lnTo>
                    <a:pt x="11" y="2089"/>
                  </a:lnTo>
                  <a:lnTo>
                    <a:pt x="6" y="2077"/>
                  </a:lnTo>
                  <a:lnTo>
                    <a:pt x="3" y="2063"/>
                  </a:lnTo>
                  <a:lnTo>
                    <a:pt x="1" y="2049"/>
                  </a:lnTo>
                  <a:lnTo>
                    <a:pt x="0" y="203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3" y="114"/>
                  </a:lnTo>
                  <a:lnTo>
                    <a:pt x="6" y="100"/>
                  </a:lnTo>
                  <a:lnTo>
                    <a:pt x="11" y="87"/>
                  </a:lnTo>
                  <a:lnTo>
                    <a:pt x="17" y="74"/>
                  </a:lnTo>
                  <a:lnTo>
                    <a:pt x="24" y="63"/>
                  </a:lnTo>
                  <a:lnTo>
                    <a:pt x="32" y="52"/>
                  </a:lnTo>
                  <a:lnTo>
                    <a:pt x="41" y="42"/>
                  </a:lnTo>
                  <a:lnTo>
                    <a:pt x="52" y="33"/>
                  </a:lnTo>
                  <a:lnTo>
                    <a:pt x="62" y="25"/>
                  </a:lnTo>
                  <a:lnTo>
                    <a:pt x="74" y="18"/>
                  </a:lnTo>
                  <a:lnTo>
                    <a:pt x="86" y="12"/>
                  </a:lnTo>
                  <a:lnTo>
                    <a:pt x="100" y="7"/>
                  </a:lnTo>
                  <a:lnTo>
                    <a:pt x="114" y="3"/>
                  </a:lnTo>
                  <a:lnTo>
                    <a:pt x="127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7" y="1"/>
                  </a:lnTo>
                  <a:lnTo>
                    <a:pt x="170" y="3"/>
                  </a:lnTo>
                  <a:lnTo>
                    <a:pt x="184" y="7"/>
                  </a:lnTo>
                  <a:lnTo>
                    <a:pt x="198" y="12"/>
                  </a:lnTo>
                  <a:lnTo>
                    <a:pt x="210" y="18"/>
                  </a:lnTo>
                  <a:lnTo>
                    <a:pt x="222" y="25"/>
                  </a:lnTo>
                  <a:lnTo>
                    <a:pt x="232" y="33"/>
                  </a:lnTo>
                  <a:lnTo>
                    <a:pt x="243" y="42"/>
                  </a:lnTo>
                  <a:lnTo>
                    <a:pt x="252" y="52"/>
                  </a:lnTo>
                  <a:lnTo>
                    <a:pt x="260" y="63"/>
                  </a:lnTo>
                  <a:lnTo>
                    <a:pt x="267" y="74"/>
                  </a:lnTo>
                  <a:lnTo>
                    <a:pt x="273" y="87"/>
                  </a:lnTo>
                  <a:lnTo>
                    <a:pt x="278" y="100"/>
                  </a:lnTo>
                  <a:lnTo>
                    <a:pt x="281" y="114"/>
                  </a:lnTo>
                  <a:lnTo>
                    <a:pt x="283" y="128"/>
                  </a:lnTo>
                  <a:lnTo>
                    <a:pt x="284" y="142"/>
                  </a:lnTo>
                  <a:lnTo>
                    <a:pt x="284" y="2034"/>
                  </a:lnTo>
                  <a:lnTo>
                    <a:pt x="284" y="2034"/>
                  </a:lnTo>
                  <a:lnTo>
                    <a:pt x="283" y="2049"/>
                  </a:lnTo>
                  <a:lnTo>
                    <a:pt x="281" y="2063"/>
                  </a:lnTo>
                  <a:lnTo>
                    <a:pt x="278" y="2077"/>
                  </a:lnTo>
                  <a:lnTo>
                    <a:pt x="273" y="2089"/>
                  </a:lnTo>
                  <a:lnTo>
                    <a:pt x="267" y="2102"/>
                  </a:lnTo>
                  <a:lnTo>
                    <a:pt x="260" y="2113"/>
                  </a:lnTo>
                  <a:lnTo>
                    <a:pt x="252" y="2125"/>
                  </a:lnTo>
                  <a:lnTo>
                    <a:pt x="243" y="2134"/>
                  </a:lnTo>
                  <a:lnTo>
                    <a:pt x="232" y="2144"/>
                  </a:lnTo>
                  <a:lnTo>
                    <a:pt x="222" y="2152"/>
                  </a:lnTo>
                  <a:lnTo>
                    <a:pt x="210" y="2159"/>
                  </a:lnTo>
                  <a:lnTo>
                    <a:pt x="198" y="2166"/>
                  </a:lnTo>
                  <a:lnTo>
                    <a:pt x="184" y="2170"/>
                  </a:lnTo>
                  <a:lnTo>
                    <a:pt x="170" y="2173"/>
                  </a:lnTo>
                  <a:lnTo>
                    <a:pt x="157" y="2176"/>
                  </a:lnTo>
                  <a:lnTo>
                    <a:pt x="142" y="2176"/>
                  </a:lnTo>
                  <a:lnTo>
                    <a:pt x="142" y="2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84">
              <a:extLst>
                <a:ext uri="{FF2B5EF4-FFF2-40B4-BE49-F238E27FC236}">
                  <a16:creationId xmlns:a16="http://schemas.microsoft.com/office/drawing/2014/main" id="{90980D1B-2758-F2E9-C605-F094A3C31AC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33437" y="3140090"/>
              <a:ext cx="80962" cy="82550"/>
            </a:xfrm>
            <a:custGeom>
              <a:avLst/>
              <a:gdLst>
                <a:gd name="T0" fmla="*/ 611 w 1138"/>
                <a:gd name="T1" fmla="*/ 287 h 1135"/>
                <a:gd name="T2" fmla="*/ 678 w 1138"/>
                <a:gd name="T3" fmla="*/ 306 h 1135"/>
                <a:gd name="T4" fmla="*/ 738 w 1138"/>
                <a:gd name="T5" fmla="*/ 339 h 1135"/>
                <a:gd name="T6" fmla="*/ 780 w 1138"/>
                <a:gd name="T7" fmla="*/ 378 h 1135"/>
                <a:gd name="T8" fmla="*/ 820 w 1138"/>
                <a:gd name="T9" fmla="*/ 434 h 1135"/>
                <a:gd name="T10" fmla="*/ 844 w 1138"/>
                <a:gd name="T11" fmla="*/ 499 h 1135"/>
                <a:gd name="T12" fmla="*/ 854 w 1138"/>
                <a:gd name="T13" fmla="*/ 568 h 1135"/>
                <a:gd name="T14" fmla="*/ 848 w 1138"/>
                <a:gd name="T15" fmla="*/ 623 h 1135"/>
                <a:gd name="T16" fmla="*/ 827 w 1138"/>
                <a:gd name="T17" fmla="*/ 689 h 1135"/>
                <a:gd name="T18" fmla="*/ 789 w 1138"/>
                <a:gd name="T19" fmla="*/ 748 h 1135"/>
                <a:gd name="T20" fmla="*/ 749 w 1138"/>
                <a:gd name="T21" fmla="*/ 787 h 1135"/>
                <a:gd name="T22" fmla="*/ 690 w 1138"/>
                <a:gd name="T23" fmla="*/ 825 h 1135"/>
                <a:gd name="T24" fmla="*/ 625 w 1138"/>
                <a:gd name="T25" fmla="*/ 846 h 1135"/>
                <a:gd name="T26" fmla="*/ 569 w 1138"/>
                <a:gd name="T27" fmla="*/ 851 h 1135"/>
                <a:gd name="T28" fmla="*/ 500 w 1138"/>
                <a:gd name="T29" fmla="*/ 843 h 1135"/>
                <a:gd name="T30" fmla="*/ 435 w 1138"/>
                <a:gd name="T31" fmla="*/ 819 h 1135"/>
                <a:gd name="T32" fmla="*/ 378 w 1138"/>
                <a:gd name="T33" fmla="*/ 778 h 1135"/>
                <a:gd name="T34" fmla="*/ 341 w 1138"/>
                <a:gd name="T35" fmla="*/ 736 h 1135"/>
                <a:gd name="T36" fmla="*/ 306 w 1138"/>
                <a:gd name="T37" fmla="*/ 677 h 1135"/>
                <a:gd name="T38" fmla="*/ 287 w 1138"/>
                <a:gd name="T39" fmla="*/ 610 h 1135"/>
                <a:gd name="T40" fmla="*/ 285 w 1138"/>
                <a:gd name="T41" fmla="*/ 553 h 1135"/>
                <a:gd name="T42" fmla="*/ 297 w 1138"/>
                <a:gd name="T43" fmla="*/ 485 h 1135"/>
                <a:gd name="T44" fmla="*/ 325 w 1138"/>
                <a:gd name="T45" fmla="*/ 422 h 1135"/>
                <a:gd name="T46" fmla="*/ 368 w 1138"/>
                <a:gd name="T47" fmla="*/ 367 h 1135"/>
                <a:gd name="T48" fmla="*/ 411 w 1138"/>
                <a:gd name="T49" fmla="*/ 332 h 1135"/>
                <a:gd name="T50" fmla="*/ 473 w 1138"/>
                <a:gd name="T51" fmla="*/ 300 h 1135"/>
                <a:gd name="T52" fmla="*/ 541 w 1138"/>
                <a:gd name="T53" fmla="*/ 286 h 1135"/>
                <a:gd name="T54" fmla="*/ 542 w 1138"/>
                <a:gd name="T55" fmla="*/ 0 h 1135"/>
                <a:gd name="T56" fmla="*/ 407 w 1138"/>
                <a:gd name="T57" fmla="*/ 23 h 1135"/>
                <a:gd name="T58" fmla="*/ 280 w 1138"/>
                <a:gd name="T59" fmla="*/ 79 h 1135"/>
                <a:gd name="T60" fmla="*/ 167 w 1138"/>
                <a:gd name="T61" fmla="*/ 167 h 1135"/>
                <a:gd name="T62" fmla="*/ 94 w 1138"/>
                <a:gd name="T63" fmla="*/ 255 h 1135"/>
                <a:gd name="T64" fmla="*/ 32 w 1138"/>
                <a:gd name="T65" fmla="*/ 380 h 1135"/>
                <a:gd name="T66" fmla="*/ 2 w 1138"/>
                <a:gd name="T67" fmla="*/ 514 h 1135"/>
                <a:gd name="T68" fmla="*/ 6 w 1138"/>
                <a:gd name="T69" fmla="*/ 649 h 1135"/>
                <a:gd name="T70" fmla="*/ 42 w 1138"/>
                <a:gd name="T71" fmla="*/ 781 h 1135"/>
                <a:gd name="T72" fmla="*/ 110 w 1138"/>
                <a:gd name="T73" fmla="*/ 903 h 1135"/>
                <a:gd name="T74" fmla="*/ 188 w 1138"/>
                <a:gd name="T75" fmla="*/ 989 h 1135"/>
                <a:gd name="T76" fmla="*/ 304 w 1138"/>
                <a:gd name="T77" fmla="*/ 1071 h 1135"/>
                <a:gd name="T78" fmla="*/ 434 w 1138"/>
                <a:gd name="T79" fmla="*/ 1119 h 1135"/>
                <a:gd name="T80" fmla="*/ 569 w 1138"/>
                <a:gd name="T81" fmla="*/ 1135 h 1135"/>
                <a:gd name="T82" fmla="*/ 678 w 1138"/>
                <a:gd name="T83" fmla="*/ 1125 h 1135"/>
                <a:gd name="T84" fmla="*/ 809 w 1138"/>
                <a:gd name="T85" fmla="*/ 1083 h 1135"/>
                <a:gd name="T86" fmla="*/ 928 w 1138"/>
                <a:gd name="T87" fmla="*/ 1008 h 1135"/>
                <a:gd name="T88" fmla="*/ 1010 w 1138"/>
                <a:gd name="T89" fmla="*/ 926 h 1135"/>
                <a:gd name="T90" fmla="*/ 1085 w 1138"/>
                <a:gd name="T91" fmla="*/ 807 h 1135"/>
                <a:gd name="T92" fmla="*/ 1127 w 1138"/>
                <a:gd name="T93" fmla="*/ 677 h 1135"/>
                <a:gd name="T94" fmla="*/ 1137 w 1138"/>
                <a:gd name="T95" fmla="*/ 541 h 1135"/>
                <a:gd name="T96" fmla="*/ 1115 w 1138"/>
                <a:gd name="T97" fmla="*/ 406 h 1135"/>
                <a:gd name="T98" fmla="*/ 1059 w 1138"/>
                <a:gd name="T99" fmla="*/ 279 h 1135"/>
                <a:gd name="T100" fmla="*/ 971 w 1138"/>
                <a:gd name="T101" fmla="*/ 167 h 1135"/>
                <a:gd name="T102" fmla="*/ 882 w 1138"/>
                <a:gd name="T103" fmla="*/ 93 h 1135"/>
                <a:gd name="T104" fmla="*/ 758 w 1138"/>
                <a:gd name="T105" fmla="*/ 32 h 1135"/>
                <a:gd name="T106" fmla="*/ 623 w 1138"/>
                <a:gd name="T107" fmla="*/ 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8" h="1135">
                  <a:moveTo>
                    <a:pt x="569" y="284"/>
                  </a:moveTo>
                  <a:lnTo>
                    <a:pt x="569" y="284"/>
                  </a:lnTo>
                  <a:lnTo>
                    <a:pt x="584" y="285"/>
                  </a:lnTo>
                  <a:lnTo>
                    <a:pt x="597" y="286"/>
                  </a:lnTo>
                  <a:lnTo>
                    <a:pt x="611" y="287"/>
                  </a:lnTo>
                  <a:lnTo>
                    <a:pt x="625" y="290"/>
                  </a:lnTo>
                  <a:lnTo>
                    <a:pt x="638" y="292"/>
                  </a:lnTo>
                  <a:lnTo>
                    <a:pt x="652" y="296"/>
                  </a:lnTo>
                  <a:lnTo>
                    <a:pt x="665" y="300"/>
                  </a:lnTo>
                  <a:lnTo>
                    <a:pt x="678" y="306"/>
                  </a:lnTo>
                  <a:lnTo>
                    <a:pt x="690" y="311"/>
                  </a:lnTo>
                  <a:lnTo>
                    <a:pt x="703" y="317"/>
                  </a:lnTo>
                  <a:lnTo>
                    <a:pt x="715" y="324"/>
                  </a:lnTo>
                  <a:lnTo>
                    <a:pt x="727" y="332"/>
                  </a:lnTo>
                  <a:lnTo>
                    <a:pt x="738" y="339"/>
                  </a:lnTo>
                  <a:lnTo>
                    <a:pt x="749" y="348"/>
                  </a:lnTo>
                  <a:lnTo>
                    <a:pt x="760" y="357"/>
                  </a:lnTo>
                  <a:lnTo>
                    <a:pt x="770" y="367"/>
                  </a:lnTo>
                  <a:lnTo>
                    <a:pt x="770" y="367"/>
                  </a:lnTo>
                  <a:lnTo>
                    <a:pt x="780" y="378"/>
                  </a:lnTo>
                  <a:lnTo>
                    <a:pt x="789" y="388"/>
                  </a:lnTo>
                  <a:lnTo>
                    <a:pt x="797" y="399"/>
                  </a:lnTo>
                  <a:lnTo>
                    <a:pt x="806" y="410"/>
                  </a:lnTo>
                  <a:lnTo>
                    <a:pt x="813" y="422"/>
                  </a:lnTo>
                  <a:lnTo>
                    <a:pt x="820" y="434"/>
                  </a:lnTo>
                  <a:lnTo>
                    <a:pt x="827" y="447"/>
                  </a:lnTo>
                  <a:lnTo>
                    <a:pt x="832" y="459"/>
                  </a:lnTo>
                  <a:lnTo>
                    <a:pt x="837" y="472"/>
                  </a:lnTo>
                  <a:lnTo>
                    <a:pt x="841" y="485"/>
                  </a:lnTo>
                  <a:lnTo>
                    <a:pt x="844" y="499"/>
                  </a:lnTo>
                  <a:lnTo>
                    <a:pt x="848" y="511"/>
                  </a:lnTo>
                  <a:lnTo>
                    <a:pt x="851" y="526"/>
                  </a:lnTo>
                  <a:lnTo>
                    <a:pt x="852" y="540"/>
                  </a:lnTo>
                  <a:lnTo>
                    <a:pt x="853" y="553"/>
                  </a:lnTo>
                  <a:lnTo>
                    <a:pt x="854" y="568"/>
                  </a:lnTo>
                  <a:lnTo>
                    <a:pt x="854" y="568"/>
                  </a:lnTo>
                  <a:lnTo>
                    <a:pt x="853" y="582"/>
                  </a:lnTo>
                  <a:lnTo>
                    <a:pt x="852" y="596"/>
                  </a:lnTo>
                  <a:lnTo>
                    <a:pt x="851" y="610"/>
                  </a:lnTo>
                  <a:lnTo>
                    <a:pt x="848" y="623"/>
                  </a:lnTo>
                  <a:lnTo>
                    <a:pt x="844" y="637"/>
                  </a:lnTo>
                  <a:lnTo>
                    <a:pt x="841" y="650"/>
                  </a:lnTo>
                  <a:lnTo>
                    <a:pt x="837" y="663"/>
                  </a:lnTo>
                  <a:lnTo>
                    <a:pt x="832" y="677"/>
                  </a:lnTo>
                  <a:lnTo>
                    <a:pt x="827" y="689"/>
                  </a:lnTo>
                  <a:lnTo>
                    <a:pt x="820" y="702"/>
                  </a:lnTo>
                  <a:lnTo>
                    <a:pt x="813" y="713"/>
                  </a:lnTo>
                  <a:lnTo>
                    <a:pt x="806" y="725"/>
                  </a:lnTo>
                  <a:lnTo>
                    <a:pt x="797" y="736"/>
                  </a:lnTo>
                  <a:lnTo>
                    <a:pt x="789" y="748"/>
                  </a:lnTo>
                  <a:lnTo>
                    <a:pt x="780" y="758"/>
                  </a:lnTo>
                  <a:lnTo>
                    <a:pt x="770" y="769"/>
                  </a:lnTo>
                  <a:lnTo>
                    <a:pt x="770" y="769"/>
                  </a:lnTo>
                  <a:lnTo>
                    <a:pt x="760" y="778"/>
                  </a:lnTo>
                  <a:lnTo>
                    <a:pt x="749" y="787"/>
                  </a:lnTo>
                  <a:lnTo>
                    <a:pt x="738" y="796"/>
                  </a:lnTo>
                  <a:lnTo>
                    <a:pt x="727" y="804"/>
                  </a:lnTo>
                  <a:lnTo>
                    <a:pt x="715" y="811"/>
                  </a:lnTo>
                  <a:lnTo>
                    <a:pt x="703" y="819"/>
                  </a:lnTo>
                  <a:lnTo>
                    <a:pt x="690" y="825"/>
                  </a:lnTo>
                  <a:lnTo>
                    <a:pt x="678" y="830"/>
                  </a:lnTo>
                  <a:lnTo>
                    <a:pt x="665" y="835"/>
                  </a:lnTo>
                  <a:lnTo>
                    <a:pt x="652" y="840"/>
                  </a:lnTo>
                  <a:lnTo>
                    <a:pt x="638" y="843"/>
                  </a:lnTo>
                  <a:lnTo>
                    <a:pt x="625" y="846"/>
                  </a:lnTo>
                  <a:lnTo>
                    <a:pt x="611" y="848"/>
                  </a:lnTo>
                  <a:lnTo>
                    <a:pt x="597" y="850"/>
                  </a:lnTo>
                  <a:lnTo>
                    <a:pt x="584" y="851"/>
                  </a:lnTo>
                  <a:lnTo>
                    <a:pt x="569" y="851"/>
                  </a:lnTo>
                  <a:lnTo>
                    <a:pt x="569" y="851"/>
                  </a:lnTo>
                  <a:lnTo>
                    <a:pt x="554" y="851"/>
                  </a:lnTo>
                  <a:lnTo>
                    <a:pt x="541" y="850"/>
                  </a:lnTo>
                  <a:lnTo>
                    <a:pt x="527" y="848"/>
                  </a:lnTo>
                  <a:lnTo>
                    <a:pt x="513" y="846"/>
                  </a:lnTo>
                  <a:lnTo>
                    <a:pt x="500" y="843"/>
                  </a:lnTo>
                  <a:lnTo>
                    <a:pt x="486" y="840"/>
                  </a:lnTo>
                  <a:lnTo>
                    <a:pt x="473" y="835"/>
                  </a:lnTo>
                  <a:lnTo>
                    <a:pt x="460" y="830"/>
                  </a:lnTo>
                  <a:lnTo>
                    <a:pt x="448" y="825"/>
                  </a:lnTo>
                  <a:lnTo>
                    <a:pt x="435" y="819"/>
                  </a:lnTo>
                  <a:lnTo>
                    <a:pt x="423" y="811"/>
                  </a:lnTo>
                  <a:lnTo>
                    <a:pt x="411" y="804"/>
                  </a:lnTo>
                  <a:lnTo>
                    <a:pt x="399" y="796"/>
                  </a:lnTo>
                  <a:lnTo>
                    <a:pt x="389" y="787"/>
                  </a:lnTo>
                  <a:lnTo>
                    <a:pt x="378" y="778"/>
                  </a:lnTo>
                  <a:lnTo>
                    <a:pt x="368" y="769"/>
                  </a:lnTo>
                  <a:lnTo>
                    <a:pt x="368" y="769"/>
                  </a:lnTo>
                  <a:lnTo>
                    <a:pt x="358" y="758"/>
                  </a:lnTo>
                  <a:lnTo>
                    <a:pt x="349" y="748"/>
                  </a:lnTo>
                  <a:lnTo>
                    <a:pt x="341" y="736"/>
                  </a:lnTo>
                  <a:lnTo>
                    <a:pt x="332" y="725"/>
                  </a:lnTo>
                  <a:lnTo>
                    <a:pt x="325" y="713"/>
                  </a:lnTo>
                  <a:lnTo>
                    <a:pt x="318" y="702"/>
                  </a:lnTo>
                  <a:lnTo>
                    <a:pt x="311" y="689"/>
                  </a:lnTo>
                  <a:lnTo>
                    <a:pt x="306" y="677"/>
                  </a:lnTo>
                  <a:lnTo>
                    <a:pt x="301" y="663"/>
                  </a:lnTo>
                  <a:lnTo>
                    <a:pt x="297" y="650"/>
                  </a:lnTo>
                  <a:lnTo>
                    <a:pt x="294" y="637"/>
                  </a:lnTo>
                  <a:lnTo>
                    <a:pt x="290" y="623"/>
                  </a:lnTo>
                  <a:lnTo>
                    <a:pt x="287" y="610"/>
                  </a:lnTo>
                  <a:lnTo>
                    <a:pt x="286" y="596"/>
                  </a:lnTo>
                  <a:lnTo>
                    <a:pt x="285" y="582"/>
                  </a:lnTo>
                  <a:lnTo>
                    <a:pt x="284" y="568"/>
                  </a:lnTo>
                  <a:lnTo>
                    <a:pt x="284" y="568"/>
                  </a:lnTo>
                  <a:lnTo>
                    <a:pt x="285" y="553"/>
                  </a:lnTo>
                  <a:lnTo>
                    <a:pt x="286" y="540"/>
                  </a:lnTo>
                  <a:lnTo>
                    <a:pt x="287" y="526"/>
                  </a:lnTo>
                  <a:lnTo>
                    <a:pt x="290" y="511"/>
                  </a:lnTo>
                  <a:lnTo>
                    <a:pt x="294" y="499"/>
                  </a:lnTo>
                  <a:lnTo>
                    <a:pt x="297" y="485"/>
                  </a:lnTo>
                  <a:lnTo>
                    <a:pt x="301" y="472"/>
                  </a:lnTo>
                  <a:lnTo>
                    <a:pt x="306" y="459"/>
                  </a:lnTo>
                  <a:lnTo>
                    <a:pt x="311" y="447"/>
                  </a:lnTo>
                  <a:lnTo>
                    <a:pt x="318" y="434"/>
                  </a:lnTo>
                  <a:lnTo>
                    <a:pt x="325" y="422"/>
                  </a:lnTo>
                  <a:lnTo>
                    <a:pt x="332" y="410"/>
                  </a:lnTo>
                  <a:lnTo>
                    <a:pt x="341" y="399"/>
                  </a:lnTo>
                  <a:lnTo>
                    <a:pt x="349" y="388"/>
                  </a:lnTo>
                  <a:lnTo>
                    <a:pt x="358" y="378"/>
                  </a:lnTo>
                  <a:lnTo>
                    <a:pt x="368" y="367"/>
                  </a:lnTo>
                  <a:lnTo>
                    <a:pt x="368" y="367"/>
                  </a:lnTo>
                  <a:lnTo>
                    <a:pt x="378" y="357"/>
                  </a:lnTo>
                  <a:lnTo>
                    <a:pt x="389" y="348"/>
                  </a:lnTo>
                  <a:lnTo>
                    <a:pt x="399" y="339"/>
                  </a:lnTo>
                  <a:lnTo>
                    <a:pt x="411" y="332"/>
                  </a:lnTo>
                  <a:lnTo>
                    <a:pt x="423" y="324"/>
                  </a:lnTo>
                  <a:lnTo>
                    <a:pt x="435" y="317"/>
                  </a:lnTo>
                  <a:lnTo>
                    <a:pt x="448" y="311"/>
                  </a:lnTo>
                  <a:lnTo>
                    <a:pt x="460" y="306"/>
                  </a:lnTo>
                  <a:lnTo>
                    <a:pt x="473" y="300"/>
                  </a:lnTo>
                  <a:lnTo>
                    <a:pt x="486" y="296"/>
                  </a:lnTo>
                  <a:lnTo>
                    <a:pt x="500" y="292"/>
                  </a:lnTo>
                  <a:lnTo>
                    <a:pt x="513" y="290"/>
                  </a:lnTo>
                  <a:lnTo>
                    <a:pt x="527" y="287"/>
                  </a:lnTo>
                  <a:lnTo>
                    <a:pt x="541" y="286"/>
                  </a:lnTo>
                  <a:lnTo>
                    <a:pt x="554" y="285"/>
                  </a:lnTo>
                  <a:lnTo>
                    <a:pt x="569" y="284"/>
                  </a:lnTo>
                  <a:close/>
                  <a:moveTo>
                    <a:pt x="569" y="0"/>
                  </a:moveTo>
                  <a:lnTo>
                    <a:pt x="569" y="0"/>
                  </a:lnTo>
                  <a:lnTo>
                    <a:pt x="542" y="0"/>
                  </a:lnTo>
                  <a:lnTo>
                    <a:pt x="515" y="3"/>
                  </a:lnTo>
                  <a:lnTo>
                    <a:pt x="487" y="6"/>
                  </a:lnTo>
                  <a:lnTo>
                    <a:pt x="460" y="11"/>
                  </a:lnTo>
                  <a:lnTo>
                    <a:pt x="434" y="16"/>
                  </a:lnTo>
                  <a:lnTo>
                    <a:pt x="407" y="23"/>
                  </a:lnTo>
                  <a:lnTo>
                    <a:pt x="380" y="32"/>
                  </a:lnTo>
                  <a:lnTo>
                    <a:pt x="355" y="42"/>
                  </a:lnTo>
                  <a:lnTo>
                    <a:pt x="329" y="53"/>
                  </a:lnTo>
                  <a:lnTo>
                    <a:pt x="304" y="65"/>
                  </a:lnTo>
                  <a:lnTo>
                    <a:pt x="280" y="79"/>
                  </a:lnTo>
                  <a:lnTo>
                    <a:pt x="256" y="93"/>
                  </a:lnTo>
                  <a:lnTo>
                    <a:pt x="233" y="110"/>
                  </a:lnTo>
                  <a:lnTo>
                    <a:pt x="210" y="128"/>
                  </a:lnTo>
                  <a:lnTo>
                    <a:pt x="188" y="147"/>
                  </a:lnTo>
                  <a:lnTo>
                    <a:pt x="167" y="167"/>
                  </a:lnTo>
                  <a:lnTo>
                    <a:pt x="167" y="167"/>
                  </a:lnTo>
                  <a:lnTo>
                    <a:pt x="147" y="188"/>
                  </a:lnTo>
                  <a:lnTo>
                    <a:pt x="128" y="209"/>
                  </a:lnTo>
                  <a:lnTo>
                    <a:pt x="110" y="232"/>
                  </a:lnTo>
                  <a:lnTo>
                    <a:pt x="94" y="255"/>
                  </a:lnTo>
                  <a:lnTo>
                    <a:pt x="79" y="279"/>
                  </a:lnTo>
                  <a:lnTo>
                    <a:pt x="65" y="304"/>
                  </a:lnTo>
                  <a:lnTo>
                    <a:pt x="53" y="329"/>
                  </a:lnTo>
                  <a:lnTo>
                    <a:pt x="42" y="354"/>
                  </a:lnTo>
                  <a:lnTo>
                    <a:pt x="32" y="380"/>
                  </a:lnTo>
                  <a:lnTo>
                    <a:pt x="23" y="406"/>
                  </a:lnTo>
                  <a:lnTo>
                    <a:pt x="16" y="433"/>
                  </a:lnTo>
                  <a:lnTo>
                    <a:pt x="11" y="459"/>
                  </a:lnTo>
                  <a:lnTo>
                    <a:pt x="6" y="486"/>
                  </a:lnTo>
                  <a:lnTo>
                    <a:pt x="2" y="514"/>
                  </a:lnTo>
                  <a:lnTo>
                    <a:pt x="0" y="541"/>
                  </a:lnTo>
                  <a:lnTo>
                    <a:pt x="0" y="568"/>
                  </a:lnTo>
                  <a:lnTo>
                    <a:pt x="0" y="595"/>
                  </a:lnTo>
                  <a:lnTo>
                    <a:pt x="2" y="622"/>
                  </a:lnTo>
                  <a:lnTo>
                    <a:pt x="6" y="649"/>
                  </a:lnTo>
                  <a:lnTo>
                    <a:pt x="11" y="677"/>
                  </a:lnTo>
                  <a:lnTo>
                    <a:pt x="16" y="703"/>
                  </a:lnTo>
                  <a:lnTo>
                    <a:pt x="23" y="729"/>
                  </a:lnTo>
                  <a:lnTo>
                    <a:pt x="32" y="756"/>
                  </a:lnTo>
                  <a:lnTo>
                    <a:pt x="42" y="781"/>
                  </a:lnTo>
                  <a:lnTo>
                    <a:pt x="53" y="807"/>
                  </a:lnTo>
                  <a:lnTo>
                    <a:pt x="65" y="831"/>
                  </a:lnTo>
                  <a:lnTo>
                    <a:pt x="79" y="856"/>
                  </a:lnTo>
                  <a:lnTo>
                    <a:pt x="94" y="880"/>
                  </a:lnTo>
                  <a:lnTo>
                    <a:pt x="110" y="903"/>
                  </a:lnTo>
                  <a:lnTo>
                    <a:pt x="128" y="926"/>
                  </a:lnTo>
                  <a:lnTo>
                    <a:pt x="147" y="948"/>
                  </a:lnTo>
                  <a:lnTo>
                    <a:pt x="167" y="969"/>
                  </a:lnTo>
                  <a:lnTo>
                    <a:pt x="167" y="969"/>
                  </a:lnTo>
                  <a:lnTo>
                    <a:pt x="188" y="989"/>
                  </a:lnTo>
                  <a:lnTo>
                    <a:pt x="210" y="1008"/>
                  </a:lnTo>
                  <a:lnTo>
                    <a:pt x="233" y="1026"/>
                  </a:lnTo>
                  <a:lnTo>
                    <a:pt x="256" y="1041"/>
                  </a:lnTo>
                  <a:lnTo>
                    <a:pt x="280" y="1057"/>
                  </a:lnTo>
                  <a:lnTo>
                    <a:pt x="304" y="1071"/>
                  </a:lnTo>
                  <a:lnTo>
                    <a:pt x="329" y="1083"/>
                  </a:lnTo>
                  <a:lnTo>
                    <a:pt x="355" y="1094"/>
                  </a:lnTo>
                  <a:lnTo>
                    <a:pt x="380" y="1103"/>
                  </a:lnTo>
                  <a:lnTo>
                    <a:pt x="407" y="1112"/>
                  </a:lnTo>
                  <a:lnTo>
                    <a:pt x="434" y="1119"/>
                  </a:lnTo>
                  <a:lnTo>
                    <a:pt x="460" y="1125"/>
                  </a:lnTo>
                  <a:lnTo>
                    <a:pt x="487" y="1129"/>
                  </a:lnTo>
                  <a:lnTo>
                    <a:pt x="515" y="1132"/>
                  </a:lnTo>
                  <a:lnTo>
                    <a:pt x="542" y="1134"/>
                  </a:lnTo>
                  <a:lnTo>
                    <a:pt x="569" y="1135"/>
                  </a:lnTo>
                  <a:lnTo>
                    <a:pt x="569" y="1135"/>
                  </a:lnTo>
                  <a:lnTo>
                    <a:pt x="596" y="1134"/>
                  </a:lnTo>
                  <a:lnTo>
                    <a:pt x="623" y="1132"/>
                  </a:lnTo>
                  <a:lnTo>
                    <a:pt x="651" y="1129"/>
                  </a:lnTo>
                  <a:lnTo>
                    <a:pt x="678" y="1125"/>
                  </a:lnTo>
                  <a:lnTo>
                    <a:pt x="704" y="1119"/>
                  </a:lnTo>
                  <a:lnTo>
                    <a:pt x="731" y="1112"/>
                  </a:lnTo>
                  <a:lnTo>
                    <a:pt x="758" y="1103"/>
                  </a:lnTo>
                  <a:lnTo>
                    <a:pt x="783" y="1094"/>
                  </a:lnTo>
                  <a:lnTo>
                    <a:pt x="809" y="1083"/>
                  </a:lnTo>
                  <a:lnTo>
                    <a:pt x="834" y="1071"/>
                  </a:lnTo>
                  <a:lnTo>
                    <a:pt x="858" y="1057"/>
                  </a:lnTo>
                  <a:lnTo>
                    <a:pt x="882" y="1041"/>
                  </a:lnTo>
                  <a:lnTo>
                    <a:pt x="905" y="1026"/>
                  </a:lnTo>
                  <a:lnTo>
                    <a:pt x="928" y="1008"/>
                  </a:lnTo>
                  <a:lnTo>
                    <a:pt x="950" y="989"/>
                  </a:lnTo>
                  <a:lnTo>
                    <a:pt x="971" y="969"/>
                  </a:lnTo>
                  <a:lnTo>
                    <a:pt x="971" y="969"/>
                  </a:lnTo>
                  <a:lnTo>
                    <a:pt x="991" y="948"/>
                  </a:lnTo>
                  <a:lnTo>
                    <a:pt x="1010" y="926"/>
                  </a:lnTo>
                  <a:lnTo>
                    <a:pt x="1028" y="903"/>
                  </a:lnTo>
                  <a:lnTo>
                    <a:pt x="1044" y="880"/>
                  </a:lnTo>
                  <a:lnTo>
                    <a:pt x="1059" y="856"/>
                  </a:lnTo>
                  <a:lnTo>
                    <a:pt x="1073" y="831"/>
                  </a:lnTo>
                  <a:lnTo>
                    <a:pt x="1085" y="807"/>
                  </a:lnTo>
                  <a:lnTo>
                    <a:pt x="1096" y="781"/>
                  </a:lnTo>
                  <a:lnTo>
                    <a:pt x="1106" y="756"/>
                  </a:lnTo>
                  <a:lnTo>
                    <a:pt x="1115" y="729"/>
                  </a:lnTo>
                  <a:lnTo>
                    <a:pt x="1122" y="703"/>
                  </a:lnTo>
                  <a:lnTo>
                    <a:pt x="1127" y="677"/>
                  </a:lnTo>
                  <a:lnTo>
                    <a:pt x="1131" y="649"/>
                  </a:lnTo>
                  <a:lnTo>
                    <a:pt x="1136" y="622"/>
                  </a:lnTo>
                  <a:lnTo>
                    <a:pt x="1137" y="595"/>
                  </a:lnTo>
                  <a:lnTo>
                    <a:pt x="1138" y="568"/>
                  </a:lnTo>
                  <a:lnTo>
                    <a:pt x="1137" y="541"/>
                  </a:lnTo>
                  <a:lnTo>
                    <a:pt x="1136" y="514"/>
                  </a:lnTo>
                  <a:lnTo>
                    <a:pt x="1131" y="486"/>
                  </a:lnTo>
                  <a:lnTo>
                    <a:pt x="1127" y="459"/>
                  </a:lnTo>
                  <a:lnTo>
                    <a:pt x="1122" y="433"/>
                  </a:lnTo>
                  <a:lnTo>
                    <a:pt x="1115" y="406"/>
                  </a:lnTo>
                  <a:lnTo>
                    <a:pt x="1106" y="380"/>
                  </a:lnTo>
                  <a:lnTo>
                    <a:pt x="1096" y="354"/>
                  </a:lnTo>
                  <a:lnTo>
                    <a:pt x="1085" y="329"/>
                  </a:lnTo>
                  <a:lnTo>
                    <a:pt x="1073" y="304"/>
                  </a:lnTo>
                  <a:lnTo>
                    <a:pt x="1059" y="279"/>
                  </a:lnTo>
                  <a:lnTo>
                    <a:pt x="1044" y="255"/>
                  </a:lnTo>
                  <a:lnTo>
                    <a:pt x="1028" y="232"/>
                  </a:lnTo>
                  <a:lnTo>
                    <a:pt x="1010" y="209"/>
                  </a:lnTo>
                  <a:lnTo>
                    <a:pt x="991" y="188"/>
                  </a:lnTo>
                  <a:lnTo>
                    <a:pt x="971" y="167"/>
                  </a:lnTo>
                  <a:lnTo>
                    <a:pt x="971" y="167"/>
                  </a:lnTo>
                  <a:lnTo>
                    <a:pt x="950" y="147"/>
                  </a:lnTo>
                  <a:lnTo>
                    <a:pt x="928" y="128"/>
                  </a:lnTo>
                  <a:lnTo>
                    <a:pt x="905" y="110"/>
                  </a:lnTo>
                  <a:lnTo>
                    <a:pt x="882" y="93"/>
                  </a:lnTo>
                  <a:lnTo>
                    <a:pt x="858" y="79"/>
                  </a:lnTo>
                  <a:lnTo>
                    <a:pt x="834" y="65"/>
                  </a:lnTo>
                  <a:lnTo>
                    <a:pt x="809" y="53"/>
                  </a:lnTo>
                  <a:lnTo>
                    <a:pt x="783" y="42"/>
                  </a:lnTo>
                  <a:lnTo>
                    <a:pt x="758" y="32"/>
                  </a:lnTo>
                  <a:lnTo>
                    <a:pt x="731" y="23"/>
                  </a:lnTo>
                  <a:lnTo>
                    <a:pt x="704" y="16"/>
                  </a:lnTo>
                  <a:lnTo>
                    <a:pt x="678" y="11"/>
                  </a:lnTo>
                  <a:lnTo>
                    <a:pt x="651" y="6"/>
                  </a:lnTo>
                  <a:lnTo>
                    <a:pt x="623" y="3"/>
                  </a:lnTo>
                  <a:lnTo>
                    <a:pt x="596" y="0"/>
                  </a:lnTo>
                  <a:lnTo>
                    <a:pt x="569" y="0"/>
                  </a:lnTo>
                  <a:lnTo>
                    <a:pt x="5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86">
              <a:extLst>
                <a:ext uri="{FF2B5EF4-FFF2-40B4-BE49-F238E27FC236}">
                  <a16:creationId xmlns:a16="http://schemas.microsoft.com/office/drawing/2014/main" id="{FE06ED0A-414E-5745-1D3D-BF936A6F4C56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437" y="3140090"/>
              <a:ext cx="80962" cy="82550"/>
            </a:xfrm>
            <a:custGeom>
              <a:avLst/>
              <a:gdLst>
                <a:gd name="T0" fmla="*/ 542 w 1138"/>
                <a:gd name="T1" fmla="*/ 0 h 1135"/>
                <a:gd name="T2" fmla="*/ 460 w 1138"/>
                <a:gd name="T3" fmla="*/ 11 h 1135"/>
                <a:gd name="T4" fmla="*/ 380 w 1138"/>
                <a:gd name="T5" fmla="*/ 32 h 1135"/>
                <a:gd name="T6" fmla="*/ 304 w 1138"/>
                <a:gd name="T7" fmla="*/ 65 h 1135"/>
                <a:gd name="T8" fmla="*/ 233 w 1138"/>
                <a:gd name="T9" fmla="*/ 110 h 1135"/>
                <a:gd name="T10" fmla="*/ 167 w 1138"/>
                <a:gd name="T11" fmla="*/ 167 h 1135"/>
                <a:gd name="T12" fmla="*/ 128 w 1138"/>
                <a:gd name="T13" fmla="*/ 209 h 1135"/>
                <a:gd name="T14" fmla="*/ 79 w 1138"/>
                <a:gd name="T15" fmla="*/ 279 h 1135"/>
                <a:gd name="T16" fmla="*/ 42 w 1138"/>
                <a:gd name="T17" fmla="*/ 354 h 1135"/>
                <a:gd name="T18" fmla="*/ 16 w 1138"/>
                <a:gd name="T19" fmla="*/ 433 h 1135"/>
                <a:gd name="T20" fmla="*/ 2 w 1138"/>
                <a:gd name="T21" fmla="*/ 514 h 1135"/>
                <a:gd name="T22" fmla="*/ 0 w 1138"/>
                <a:gd name="T23" fmla="*/ 595 h 1135"/>
                <a:gd name="T24" fmla="*/ 11 w 1138"/>
                <a:gd name="T25" fmla="*/ 677 h 1135"/>
                <a:gd name="T26" fmla="*/ 32 w 1138"/>
                <a:gd name="T27" fmla="*/ 756 h 1135"/>
                <a:gd name="T28" fmla="*/ 65 w 1138"/>
                <a:gd name="T29" fmla="*/ 831 h 1135"/>
                <a:gd name="T30" fmla="*/ 110 w 1138"/>
                <a:gd name="T31" fmla="*/ 903 h 1135"/>
                <a:gd name="T32" fmla="*/ 167 w 1138"/>
                <a:gd name="T33" fmla="*/ 969 h 1135"/>
                <a:gd name="T34" fmla="*/ 210 w 1138"/>
                <a:gd name="T35" fmla="*/ 1008 h 1135"/>
                <a:gd name="T36" fmla="*/ 280 w 1138"/>
                <a:gd name="T37" fmla="*/ 1057 h 1135"/>
                <a:gd name="T38" fmla="*/ 355 w 1138"/>
                <a:gd name="T39" fmla="*/ 1094 h 1135"/>
                <a:gd name="T40" fmla="*/ 434 w 1138"/>
                <a:gd name="T41" fmla="*/ 1119 h 1135"/>
                <a:gd name="T42" fmla="*/ 515 w 1138"/>
                <a:gd name="T43" fmla="*/ 1132 h 1135"/>
                <a:gd name="T44" fmla="*/ 569 w 1138"/>
                <a:gd name="T45" fmla="*/ 1135 h 1135"/>
                <a:gd name="T46" fmla="*/ 651 w 1138"/>
                <a:gd name="T47" fmla="*/ 1129 h 1135"/>
                <a:gd name="T48" fmla="*/ 731 w 1138"/>
                <a:gd name="T49" fmla="*/ 1112 h 1135"/>
                <a:gd name="T50" fmla="*/ 809 w 1138"/>
                <a:gd name="T51" fmla="*/ 1083 h 1135"/>
                <a:gd name="T52" fmla="*/ 882 w 1138"/>
                <a:gd name="T53" fmla="*/ 1041 h 1135"/>
                <a:gd name="T54" fmla="*/ 950 w 1138"/>
                <a:gd name="T55" fmla="*/ 989 h 1135"/>
                <a:gd name="T56" fmla="*/ 991 w 1138"/>
                <a:gd name="T57" fmla="*/ 948 h 1135"/>
                <a:gd name="T58" fmla="*/ 1044 w 1138"/>
                <a:gd name="T59" fmla="*/ 880 h 1135"/>
                <a:gd name="T60" fmla="*/ 1085 w 1138"/>
                <a:gd name="T61" fmla="*/ 807 h 1135"/>
                <a:gd name="T62" fmla="*/ 1115 w 1138"/>
                <a:gd name="T63" fmla="*/ 729 h 1135"/>
                <a:gd name="T64" fmla="*/ 1131 w 1138"/>
                <a:gd name="T65" fmla="*/ 649 h 1135"/>
                <a:gd name="T66" fmla="*/ 1138 w 1138"/>
                <a:gd name="T67" fmla="*/ 568 h 1135"/>
                <a:gd name="T68" fmla="*/ 1131 w 1138"/>
                <a:gd name="T69" fmla="*/ 486 h 1135"/>
                <a:gd name="T70" fmla="*/ 1115 w 1138"/>
                <a:gd name="T71" fmla="*/ 406 h 1135"/>
                <a:gd name="T72" fmla="*/ 1085 w 1138"/>
                <a:gd name="T73" fmla="*/ 329 h 1135"/>
                <a:gd name="T74" fmla="*/ 1044 w 1138"/>
                <a:gd name="T75" fmla="*/ 255 h 1135"/>
                <a:gd name="T76" fmla="*/ 991 w 1138"/>
                <a:gd name="T77" fmla="*/ 188 h 1135"/>
                <a:gd name="T78" fmla="*/ 950 w 1138"/>
                <a:gd name="T79" fmla="*/ 147 h 1135"/>
                <a:gd name="T80" fmla="*/ 882 w 1138"/>
                <a:gd name="T81" fmla="*/ 93 h 1135"/>
                <a:gd name="T82" fmla="*/ 809 w 1138"/>
                <a:gd name="T83" fmla="*/ 53 h 1135"/>
                <a:gd name="T84" fmla="*/ 731 w 1138"/>
                <a:gd name="T85" fmla="*/ 23 h 1135"/>
                <a:gd name="T86" fmla="*/ 651 w 1138"/>
                <a:gd name="T87" fmla="*/ 6 h 1135"/>
                <a:gd name="T88" fmla="*/ 569 w 1138"/>
                <a:gd name="T89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8" h="1135">
                  <a:moveTo>
                    <a:pt x="569" y="0"/>
                  </a:moveTo>
                  <a:lnTo>
                    <a:pt x="569" y="0"/>
                  </a:lnTo>
                  <a:lnTo>
                    <a:pt x="542" y="0"/>
                  </a:lnTo>
                  <a:lnTo>
                    <a:pt x="515" y="3"/>
                  </a:lnTo>
                  <a:lnTo>
                    <a:pt x="487" y="6"/>
                  </a:lnTo>
                  <a:lnTo>
                    <a:pt x="460" y="11"/>
                  </a:lnTo>
                  <a:lnTo>
                    <a:pt x="434" y="16"/>
                  </a:lnTo>
                  <a:lnTo>
                    <a:pt x="407" y="23"/>
                  </a:lnTo>
                  <a:lnTo>
                    <a:pt x="380" y="32"/>
                  </a:lnTo>
                  <a:lnTo>
                    <a:pt x="355" y="42"/>
                  </a:lnTo>
                  <a:lnTo>
                    <a:pt x="329" y="53"/>
                  </a:lnTo>
                  <a:lnTo>
                    <a:pt x="304" y="65"/>
                  </a:lnTo>
                  <a:lnTo>
                    <a:pt x="280" y="79"/>
                  </a:lnTo>
                  <a:lnTo>
                    <a:pt x="256" y="93"/>
                  </a:lnTo>
                  <a:lnTo>
                    <a:pt x="233" y="110"/>
                  </a:lnTo>
                  <a:lnTo>
                    <a:pt x="210" y="128"/>
                  </a:lnTo>
                  <a:lnTo>
                    <a:pt x="188" y="147"/>
                  </a:lnTo>
                  <a:lnTo>
                    <a:pt x="167" y="167"/>
                  </a:lnTo>
                  <a:lnTo>
                    <a:pt x="167" y="167"/>
                  </a:lnTo>
                  <a:lnTo>
                    <a:pt x="147" y="188"/>
                  </a:lnTo>
                  <a:lnTo>
                    <a:pt x="128" y="209"/>
                  </a:lnTo>
                  <a:lnTo>
                    <a:pt x="110" y="232"/>
                  </a:lnTo>
                  <a:lnTo>
                    <a:pt x="94" y="255"/>
                  </a:lnTo>
                  <a:lnTo>
                    <a:pt x="79" y="279"/>
                  </a:lnTo>
                  <a:lnTo>
                    <a:pt x="65" y="304"/>
                  </a:lnTo>
                  <a:lnTo>
                    <a:pt x="53" y="329"/>
                  </a:lnTo>
                  <a:lnTo>
                    <a:pt x="42" y="354"/>
                  </a:lnTo>
                  <a:lnTo>
                    <a:pt x="32" y="380"/>
                  </a:lnTo>
                  <a:lnTo>
                    <a:pt x="23" y="406"/>
                  </a:lnTo>
                  <a:lnTo>
                    <a:pt x="16" y="433"/>
                  </a:lnTo>
                  <a:lnTo>
                    <a:pt x="11" y="459"/>
                  </a:lnTo>
                  <a:lnTo>
                    <a:pt x="6" y="486"/>
                  </a:lnTo>
                  <a:lnTo>
                    <a:pt x="2" y="514"/>
                  </a:lnTo>
                  <a:lnTo>
                    <a:pt x="0" y="541"/>
                  </a:lnTo>
                  <a:lnTo>
                    <a:pt x="0" y="568"/>
                  </a:lnTo>
                  <a:lnTo>
                    <a:pt x="0" y="595"/>
                  </a:lnTo>
                  <a:lnTo>
                    <a:pt x="2" y="622"/>
                  </a:lnTo>
                  <a:lnTo>
                    <a:pt x="6" y="649"/>
                  </a:lnTo>
                  <a:lnTo>
                    <a:pt x="11" y="677"/>
                  </a:lnTo>
                  <a:lnTo>
                    <a:pt x="16" y="703"/>
                  </a:lnTo>
                  <a:lnTo>
                    <a:pt x="23" y="729"/>
                  </a:lnTo>
                  <a:lnTo>
                    <a:pt x="32" y="756"/>
                  </a:lnTo>
                  <a:lnTo>
                    <a:pt x="42" y="781"/>
                  </a:lnTo>
                  <a:lnTo>
                    <a:pt x="53" y="807"/>
                  </a:lnTo>
                  <a:lnTo>
                    <a:pt x="65" y="831"/>
                  </a:lnTo>
                  <a:lnTo>
                    <a:pt x="79" y="856"/>
                  </a:lnTo>
                  <a:lnTo>
                    <a:pt x="94" y="880"/>
                  </a:lnTo>
                  <a:lnTo>
                    <a:pt x="110" y="903"/>
                  </a:lnTo>
                  <a:lnTo>
                    <a:pt x="128" y="926"/>
                  </a:lnTo>
                  <a:lnTo>
                    <a:pt x="147" y="948"/>
                  </a:lnTo>
                  <a:lnTo>
                    <a:pt x="167" y="969"/>
                  </a:lnTo>
                  <a:lnTo>
                    <a:pt x="167" y="969"/>
                  </a:lnTo>
                  <a:lnTo>
                    <a:pt x="188" y="989"/>
                  </a:lnTo>
                  <a:lnTo>
                    <a:pt x="210" y="1008"/>
                  </a:lnTo>
                  <a:lnTo>
                    <a:pt x="233" y="1026"/>
                  </a:lnTo>
                  <a:lnTo>
                    <a:pt x="256" y="1041"/>
                  </a:lnTo>
                  <a:lnTo>
                    <a:pt x="280" y="1057"/>
                  </a:lnTo>
                  <a:lnTo>
                    <a:pt x="304" y="1071"/>
                  </a:lnTo>
                  <a:lnTo>
                    <a:pt x="329" y="1083"/>
                  </a:lnTo>
                  <a:lnTo>
                    <a:pt x="355" y="1094"/>
                  </a:lnTo>
                  <a:lnTo>
                    <a:pt x="380" y="1103"/>
                  </a:lnTo>
                  <a:lnTo>
                    <a:pt x="407" y="1112"/>
                  </a:lnTo>
                  <a:lnTo>
                    <a:pt x="434" y="1119"/>
                  </a:lnTo>
                  <a:lnTo>
                    <a:pt x="460" y="1125"/>
                  </a:lnTo>
                  <a:lnTo>
                    <a:pt x="487" y="1129"/>
                  </a:lnTo>
                  <a:lnTo>
                    <a:pt x="515" y="1132"/>
                  </a:lnTo>
                  <a:lnTo>
                    <a:pt x="542" y="1134"/>
                  </a:lnTo>
                  <a:lnTo>
                    <a:pt x="569" y="1135"/>
                  </a:lnTo>
                  <a:lnTo>
                    <a:pt x="569" y="1135"/>
                  </a:lnTo>
                  <a:lnTo>
                    <a:pt x="596" y="1134"/>
                  </a:lnTo>
                  <a:lnTo>
                    <a:pt x="623" y="1132"/>
                  </a:lnTo>
                  <a:lnTo>
                    <a:pt x="651" y="1129"/>
                  </a:lnTo>
                  <a:lnTo>
                    <a:pt x="678" y="1125"/>
                  </a:lnTo>
                  <a:lnTo>
                    <a:pt x="704" y="1119"/>
                  </a:lnTo>
                  <a:lnTo>
                    <a:pt x="731" y="1112"/>
                  </a:lnTo>
                  <a:lnTo>
                    <a:pt x="758" y="1103"/>
                  </a:lnTo>
                  <a:lnTo>
                    <a:pt x="783" y="1094"/>
                  </a:lnTo>
                  <a:lnTo>
                    <a:pt x="809" y="1083"/>
                  </a:lnTo>
                  <a:lnTo>
                    <a:pt x="834" y="1071"/>
                  </a:lnTo>
                  <a:lnTo>
                    <a:pt x="858" y="1057"/>
                  </a:lnTo>
                  <a:lnTo>
                    <a:pt x="882" y="1041"/>
                  </a:lnTo>
                  <a:lnTo>
                    <a:pt x="905" y="1026"/>
                  </a:lnTo>
                  <a:lnTo>
                    <a:pt x="928" y="1008"/>
                  </a:lnTo>
                  <a:lnTo>
                    <a:pt x="950" y="989"/>
                  </a:lnTo>
                  <a:lnTo>
                    <a:pt x="971" y="969"/>
                  </a:lnTo>
                  <a:lnTo>
                    <a:pt x="971" y="969"/>
                  </a:lnTo>
                  <a:lnTo>
                    <a:pt x="991" y="948"/>
                  </a:lnTo>
                  <a:lnTo>
                    <a:pt x="1010" y="926"/>
                  </a:lnTo>
                  <a:lnTo>
                    <a:pt x="1028" y="903"/>
                  </a:lnTo>
                  <a:lnTo>
                    <a:pt x="1044" y="880"/>
                  </a:lnTo>
                  <a:lnTo>
                    <a:pt x="1059" y="856"/>
                  </a:lnTo>
                  <a:lnTo>
                    <a:pt x="1073" y="831"/>
                  </a:lnTo>
                  <a:lnTo>
                    <a:pt x="1085" y="807"/>
                  </a:lnTo>
                  <a:lnTo>
                    <a:pt x="1096" y="781"/>
                  </a:lnTo>
                  <a:lnTo>
                    <a:pt x="1106" y="756"/>
                  </a:lnTo>
                  <a:lnTo>
                    <a:pt x="1115" y="729"/>
                  </a:lnTo>
                  <a:lnTo>
                    <a:pt x="1122" y="703"/>
                  </a:lnTo>
                  <a:lnTo>
                    <a:pt x="1127" y="677"/>
                  </a:lnTo>
                  <a:lnTo>
                    <a:pt x="1131" y="649"/>
                  </a:lnTo>
                  <a:lnTo>
                    <a:pt x="1136" y="622"/>
                  </a:lnTo>
                  <a:lnTo>
                    <a:pt x="1137" y="595"/>
                  </a:lnTo>
                  <a:lnTo>
                    <a:pt x="1138" y="568"/>
                  </a:lnTo>
                  <a:lnTo>
                    <a:pt x="1137" y="541"/>
                  </a:lnTo>
                  <a:lnTo>
                    <a:pt x="1136" y="514"/>
                  </a:lnTo>
                  <a:lnTo>
                    <a:pt x="1131" y="486"/>
                  </a:lnTo>
                  <a:lnTo>
                    <a:pt x="1127" y="459"/>
                  </a:lnTo>
                  <a:lnTo>
                    <a:pt x="1122" y="433"/>
                  </a:lnTo>
                  <a:lnTo>
                    <a:pt x="1115" y="406"/>
                  </a:lnTo>
                  <a:lnTo>
                    <a:pt x="1106" y="380"/>
                  </a:lnTo>
                  <a:lnTo>
                    <a:pt x="1096" y="354"/>
                  </a:lnTo>
                  <a:lnTo>
                    <a:pt x="1085" y="329"/>
                  </a:lnTo>
                  <a:lnTo>
                    <a:pt x="1073" y="304"/>
                  </a:lnTo>
                  <a:lnTo>
                    <a:pt x="1059" y="279"/>
                  </a:lnTo>
                  <a:lnTo>
                    <a:pt x="1044" y="255"/>
                  </a:lnTo>
                  <a:lnTo>
                    <a:pt x="1028" y="232"/>
                  </a:lnTo>
                  <a:lnTo>
                    <a:pt x="1010" y="209"/>
                  </a:lnTo>
                  <a:lnTo>
                    <a:pt x="991" y="188"/>
                  </a:lnTo>
                  <a:lnTo>
                    <a:pt x="971" y="167"/>
                  </a:lnTo>
                  <a:lnTo>
                    <a:pt x="971" y="167"/>
                  </a:lnTo>
                  <a:lnTo>
                    <a:pt x="950" y="147"/>
                  </a:lnTo>
                  <a:lnTo>
                    <a:pt x="928" y="128"/>
                  </a:lnTo>
                  <a:lnTo>
                    <a:pt x="905" y="110"/>
                  </a:lnTo>
                  <a:lnTo>
                    <a:pt x="882" y="93"/>
                  </a:lnTo>
                  <a:lnTo>
                    <a:pt x="858" y="79"/>
                  </a:lnTo>
                  <a:lnTo>
                    <a:pt x="834" y="65"/>
                  </a:lnTo>
                  <a:lnTo>
                    <a:pt x="809" y="53"/>
                  </a:lnTo>
                  <a:lnTo>
                    <a:pt x="783" y="42"/>
                  </a:lnTo>
                  <a:lnTo>
                    <a:pt x="758" y="32"/>
                  </a:lnTo>
                  <a:lnTo>
                    <a:pt x="731" y="23"/>
                  </a:lnTo>
                  <a:lnTo>
                    <a:pt x="704" y="16"/>
                  </a:lnTo>
                  <a:lnTo>
                    <a:pt x="678" y="11"/>
                  </a:lnTo>
                  <a:lnTo>
                    <a:pt x="651" y="6"/>
                  </a:lnTo>
                  <a:lnTo>
                    <a:pt x="623" y="3"/>
                  </a:lnTo>
                  <a:lnTo>
                    <a:pt x="596" y="0"/>
                  </a:lnTo>
                  <a:lnTo>
                    <a:pt x="569" y="0"/>
                  </a:lnTo>
                  <a:lnTo>
                    <a:pt x="56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87">
              <a:extLst>
                <a:ext uri="{FF2B5EF4-FFF2-40B4-BE49-F238E27FC236}">
                  <a16:creationId xmlns:a16="http://schemas.microsoft.com/office/drawing/2014/main" id="{6556AD8D-4C4A-BF12-0312-5C5EDB313BE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887" y="3167077"/>
              <a:ext cx="139700" cy="109538"/>
            </a:xfrm>
            <a:custGeom>
              <a:avLst/>
              <a:gdLst>
                <a:gd name="T0" fmla="*/ 1500 w 1944"/>
                <a:gd name="T1" fmla="*/ 1520 h 1521"/>
                <a:gd name="T2" fmla="*/ 1447 w 1944"/>
                <a:gd name="T3" fmla="*/ 1512 h 1521"/>
                <a:gd name="T4" fmla="*/ 1394 w 1944"/>
                <a:gd name="T5" fmla="*/ 1493 h 1521"/>
                <a:gd name="T6" fmla="*/ 72 w 1944"/>
                <a:gd name="T7" fmla="*/ 747 h 1521"/>
                <a:gd name="T8" fmla="*/ 39 w 1944"/>
                <a:gd name="T9" fmla="*/ 721 h 1521"/>
                <a:gd name="T10" fmla="*/ 15 w 1944"/>
                <a:gd name="T11" fmla="*/ 687 h 1521"/>
                <a:gd name="T12" fmla="*/ 2 w 1944"/>
                <a:gd name="T13" fmla="*/ 649 h 1521"/>
                <a:gd name="T14" fmla="*/ 1 w 1944"/>
                <a:gd name="T15" fmla="*/ 607 h 1521"/>
                <a:gd name="T16" fmla="*/ 13 w 1944"/>
                <a:gd name="T17" fmla="*/ 567 h 1521"/>
                <a:gd name="T18" fmla="*/ 26 w 1944"/>
                <a:gd name="T19" fmla="*/ 541 h 1521"/>
                <a:gd name="T20" fmla="*/ 56 w 1944"/>
                <a:gd name="T21" fmla="*/ 511 h 1521"/>
                <a:gd name="T22" fmla="*/ 91 w 1944"/>
                <a:gd name="T23" fmla="*/ 491 h 1521"/>
                <a:gd name="T24" fmla="*/ 131 w 1944"/>
                <a:gd name="T25" fmla="*/ 483 h 1521"/>
                <a:gd name="T26" fmla="*/ 173 w 1944"/>
                <a:gd name="T27" fmla="*/ 485 h 1521"/>
                <a:gd name="T28" fmla="*/ 213 w 1944"/>
                <a:gd name="T29" fmla="*/ 500 h 1521"/>
                <a:gd name="T30" fmla="*/ 370 w 1944"/>
                <a:gd name="T31" fmla="*/ 265 h 1521"/>
                <a:gd name="T32" fmla="*/ 347 w 1944"/>
                <a:gd name="T33" fmla="*/ 248 h 1521"/>
                <a:gd name="T34" fmla="*/ 320 w 1944"/>
                <a:gd name="T35" fmla="*/ 217 h 1521"/>
                <a:gd name="T36" fmla="*/ 303 w 1944"/>
                <a:gd name="T37" fmla="*/ 180 h 1521"/>
                <a:gd name="T38" fmla="*/ 298 w 1944"/>
                <a:gd name="T39" fmla="*/ 139 h 1521"/>
                <a:gd name="T40" fmla="*/ 305 w 1944"/>
                <a:gd name="T41" fmla="*/ 98 h 1521"/>
                <a:gd name="T42" fmla="*/ 316 w 1944"/>
                <a:gd name="T43" fmla="*/ 72 h 1521"/>
                <a:gd name="T44" fmla="*/ 343 w 1944"/>
                <a:gd name="T45" fmla="*/ 38 h 1521"/>
                <a:gd name="T46" fmla="*/ 377 w 1944"/>
                <a:gd name="T47" fmla="*/ 14 h 1521"/>
                <a:gd name="T48" fmla="*/ 416 w 1944"/>
                <a:gd name="T49" fmla="*/ 2 h 1521"/>
                <a:gd name="T50" fmla="*/ 457 w 1944"/>
                <a:gd name="T51" fmla="*/ 1 h 1521"/>
                <a:gd name="T52" fmla="*/ 498 w 1944"/>
                <a:gd name="T53" fmla="*/ 11 h 1521"/>
                <a:gd name="T54" fmla="*/ 1799 w 1944"/>
                <a:gd name="T55" fmla="*/ 746 h 1521"/>
                <a:gd name="T56" fmla="*/ 1835 w 1944"/>
                <a:gd name="T57" fmla="*/ 770 h 1521"/>
                <a:gd name="T58" fmla="*/ 1865 w 1944"/>
                <a:gd name="T59" fmla="*/ 797 h 1521"/>
                <a:gd name="T60" fmla="*/ 1892 w 1944"/>
                <a:gd name="T61" fmla="*/ 830 h 1521"/>
                <a:gd name="T62" fmla="*/ 1914 w 1944"/>
                <a:gd name="T63" fmla="*/ 865 h 1521"/>
                <a:gd name="T64" fmla="*/ 1929 w 1944"/>
                <a:gd name="T65" fmla="*/ 904 h 1521"/>
                <a:gd name="T66" fmla="*/ 1937 w 1944"/>
                <a:gd name="T67" fmla="*/ 932 h 1521"/>
                <a:gd name="T68" fmla="*/ 1943 w 1944"/>
                <a:gd name="T69" fmla="*/ 973 h 1521"/>
                <a:gd name="T70" fmla="*/ 1943 w 1944"/>
                <a:gd name="T71" fmla="*/ 1015 h 1521"/>
                <a:gd name="T72" fmla="*/ 1937 w 1944"/>
                <a:gd name="T73" fmla="*/ 1055 h 1521"/>
                <a:gd name="T74" fmla="*/ 1924 w 1944"/>
                <a:gd name="T75" fmla="*/ 1095 h 1521"/>
                <a:gd name="T76" fmla="*/ 1906 w 1944"/>
                <a:gd name="T77" fmla="*/ 1134 h 1521"/>
                <a:gd name="T78" fmla="*/ 1755 w 1944"/>
                <a:gd name="T79" fmla="*/ 1395 h 1521"/>
                <a:gd name="T80" fmla="*/ 1719 w 1944"/>
                <a:gd name="T81" fmla="*/ 1439 h 1521"/>
                <a:gd name="T82" fmla="*/ 1676 w 1944"/>
                <a:gd name="T83" fmla="*/ 1474 h 1521"/>
                <a:gd name="T84" fmla="*/ 1627 w 1944"/>
                <a:gd name="T85" fmla="*/ 1501 h 1521"/>
                <a:gd name="T86" fmla="*/ 1573 w 1944"/>
                <a:gd name="T87" fmla="*/ 1516 h 1521"/>
                <a:gd name="T88" fmla="*/ 1518 w 1944"/>
                <a:gd name="T89" fmla="*/ 1521 h 1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4" h="1521">
                  <a:moveTo>
                    <a:pt x="1518" y="1521"/>
                  </a:moveTo>
                  <a:lnTo>
                    <a:pt x="1518" y="1521"/>
                  </a:lnTo>
                  <a:lnTo>
                    <a:pt x="1500" y="1520"/>
                  </a:lnTo>
                  <a:lnTo>
                    <a:pt x="1482" y="1519"/>
                  </a:lnTo>
                  <a:lnTo>
                    <a:pt x="1464" y="1516"/>
                  </a:lnTo>
                  <a:lnTo>
                    <a:pt x="1447" y="1512"/>
                  </a:lnTo>
                  <a:lnTo>
                    <a:pt x="1429" y="1507"/>
                  </a:lnTo>
                  <a:lnTo>
                    <a:pt x="1412" y="1501"/>
                  </a:lnTo>
                  <a:lnTo>
                    <a:pt x="1394" y="1493"/>
                  </a:lnTo>
                  <a:lnTo>
                    <a:pt x="1377" y="1485"/>
                  </a:lnTo>
                  <a:lnTo>
                    <a:pt x="72" y="747"/>
                  </a:lnTo>
                  <a:lnTo>
                    <a:pt x="72" y="747"/>
                  </a:lnTo>
                  <a:lnTo>
                    <a:pt x="60" y="740"/>
                  </a:lnTo>
                  <a:lnTo>
                    <a:pt x="49" y="730"/>
                  </a:lnTo>
                  <a:lnTo>
                    <a:pt x="39" y="721"/>
                  </a:lnTo>
                  <a:lnTo>
                    <a:pt x="29" y="710"/>
                  </a:lnTo>
                  <a:lnTo>
                    <a:pt x="22" y="699"/>
                  </a:lnTo>
                  <a:lnTo>
                    <a:pt x="15" y="687"/>
                  </a:lnTo>
                  <a:lnTo>
                    <a:pt x="10" y="675"/>
                  </a:lnTo>
                  <a:lnTo>
                    <a:pt x="5" y="661"/>
                  </a:lnTo>
                  <a:lnTo>
                    <a:pt x="2" y="649"/>
                  </a:lnTo>
                  <a:lnTo>
                    <a:pt x="1" y="635"/>
                  </a:lnTo>
                  <a:lnTo>
                    <a:pt x="0" y="622"/>
                  </a:lnTo>
                  <a:lnTo>
                    <a:pt x="1" y="607"/>
                  </a:lnTo>
                  <a:lnTo>
                    <a:pt x="3" y="593"/>
                  </a:lnTo>
                  <a:lnTo>
                    <a:pt x="7" y="580"/>
                  </a:lnTo>
                  <a:lnTo>
                    <a:pt x="13" y="567"/>
                  </a:lnTo>
                  <a:lnTo>
                    <a:pt x="19" y="554"/>
                  </a:lnTo>
                  <a:lnTo>
                    <a:pt x="19" y="554"/>
                  </a:lnTo>
                  <a:lnTo>
                    <a:pt x="26" y="541"/>
                  </a:lnTo>
                  <a:lnTo>
                    <a:pt x="36" y="531"/>
                  </a:lnTo>
                  <a:lnTo>
                    <a:pt x="45" y="520"/>
                  </a:lnTo>
                  <a:lnTo>
                    <a:pt x="56" y="511"/>
                  </a:lnTo>
                  <a:lnTo>
                    <a:pt x="67" y="504"/>
                  </a:lnTo>
                  <a:lnTo>
                    <a:pt x="79" y="497"/>
                  </a:lnTo>
                  <a:lnTo>
                    <a:pt x="91" y="491"/>
                  </a:lnTo>
                  <a:lnTo>
                    <a:pt x="105" y="487"/>
                  </a:lnTo>
                  <a:lnTo>
                    <a:pt x="117" y="484"/>
                  </a:lnTo>
                  <a:lnTo>
                    <a:pt x="131" y="483"/>
                  </a:lnTo>
                  <a:lnTo>
                    <a:pt x="146" y="482"/>
                  </a:lnTo>
                  <a:lnTo>
                    <a:pt x="159" y="483"/>
                  </a:lnTo>
                  <a:lnTo>
                    <a:pt x="173" y="485"/>
                  </a:lnTo>
                  <a:lnTo>
                    <a:pt x="187" y="489"/>
                  </a:lnTo>
                  <a:lnTo>
                    <a:pt x="199" y="494"/>
                  </a:lnTo>
                  <a:lnTo>
                    <a:pt x="213" y="500"/>
                  </a:lnTo>
                  <a:lnTo>
                    <a:pt x="1518" y="1237"/>
                  </a:lnTo>
                  <a:lnTo>
                    <a:pt x="1659" y="993"/>
                  </a:lnTo>
                  <a:lnTo>
                    <a:pt x="370" y="265"/>
                  </a:lnTo>
                  <a:lnTo>
                    <a:pt x="370" y="265"/>
                  </a:lnTo>
                  <a:lnTo>
                    <a:pt x="358" y="257"/>
                  </a:lnTo>
                  <a:lnTo>
                    <a:pt x="347" y="248"/>
                  </a:lnTo>
                  <a:lnTo>
                    <a:pt x="336" y="239"/>
                  </a:lnTo>
                  <a:lnTo>
                    <a:pt x="328" y="228"/>
                  </a:lnTo>
                  <a:lnTo>
                    <a:pt x="320" y="217"/>
                  </a:lnTo>
                  <a:lnTo>
                    <a:pt x="313" y="205"/>
                  </a:lnTo>
                  <a:lnTo>
                    <a:pt x="307" y="192"/>
                  </a:lnTo>
                  <a:lnTo>
                    <a:pt x="303" y="180"/>
                  </a:lnTo>
                  <a:lnTo>
                    <a:pt x="300" y="166"/>
                  </a:lnTo>
                  <a:lnTo>
                    <a:pt x="299" y="152"/>
                  </a:lnTo>
                  <a:lnTo>
                    <a:pt x="298" y="139"/>
                  </a:lnTo>
                  <a:lnTo>
                    <a:pt x="299" y="125"/>
                  </a:lnTo>
                  <a:lnTo>
                    <a:pt x="301" y="112"/>
                  </a:lnTo>
                  <a:lnTo>
                    <a:pt x="305" y="98"/>
                  </a:lnTo>
                  <a:lnTo>
                    <a:pt x="310" y="84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4" y="59"/>
                  </a:lnTo>
                  <a:lnTo>
                    <a:pt x="333" y="48"/>
                  </a:lnTo>
                  <a:lnTo>
                    <a:pt x="343" y="38"/>
                  </a:lnTo>
                  <a:lnTo>
                    <a:pt x="353" y="29"/>
                  </a:lnTo>
                  <a:lnTo>
                    <a:pt x="365" y="21"/>
                  </a:lnTo>
                  <a:lnTo>
                    <a:pt x="377" y="14"/>
                  </a:lnTo>
                  <a:lnTo>
                    <a:pt x="390" y="9"/>
                  </a:lnTo>
                  <a:lnTo>
                    <a:pt x="402" y="5"/>
                  </a:lnTo>
                  <a:lnTo>
                    <a:pt x="416" y="2"/>
                  </a:lnTo>
                  <a:lnTo>
                    <a:pt x="430" y="0"/>
                  </a:lnTo>
                  <a:lnTo>
                    <a:pt x="443" y="0"/>
                  </a:lnTo>
                  <a:lnTo>
                    <a:pt x="457" y="1"/>
                  </a:lnTo>
                  <a:lnTo>
                    <a:pt x="470" y="3"/>
                  </a:lnTo>
                  <a:lnTo>
                    <a:pt x="484" y="6"/>
                  </a:lnTo>
                  <a:lnTo>
                    <a:pt x="498" y="11"/>
                  </a:lnTo>
                  <a:lnTo>
                    <a:pt x="510" y="18"/>
                  </a:lnTo>
                  <a:lnTo>
                    <a:pt x="1799" y="746"/>
                  </a:lnTo>
                  <a:lnTo>
                    <a:pt x="1799" y="746"/>
                  </a:lnTo>
                  <a:lnTo>
                    <a:pt x="1812" y="753"/>
                  </a:lnTo>
                  <a:lnTo>
                    <a:pt x="1824" y="762"/>
                  </a:lnTo>
                  <a:lnTo>
                    <a:pt x="1835" y="770"/>
                  </a:lnTo>
                  <a:lnTo>
                    <a:pt x="1846" y="778"/>
                  </a:lnTo>
                  <a:lnTo>
                    <a:pt x="1856" y="788"/>
                  </a:lnTo>
                  <a:lnTo>
                    <a:pt x="1865" y="797"/>
                  </a:lnTo>
                  <a:lnTo>
                    <a:pt x="1875" y="808"/>
                  </a:lnTo>
                  <a:lnTo>
                    <a:pt x="1884" y="818"/>
                  </a:lnTo>
                  <a:lnTo>
                    <a:pt x="1892" y="830"/>
                  </a:lnTo>
                  <a:lnTo>
                    <a:pt x="1900" y="841"/>
                  </a:lnTo>
                  <a:lnTo>
                    <a:pt x="1907" y="853"/>
                  </a:lnTo>
                  <a:lnTo>
                    <a:pt x="1914" y="865"/>
                  </a:lnTo>
                  <a:lnTo>
                    <a:pt x="1919" y="878"/>
                  </a:lnTo>
                  <a:lnTo>
                    <a:pt x="1925" y="891"/>
                  </a:lnTo>
                  <a:lnTo>
                    <a:pt x="1929" y="904"/>
                  </a:lnTo>
                  <a:lnTo>
                    <a:pt x="1934" y="917"/>
                  </a:lnTo>
                  <a:lnTo>
                    <a:pt x="1934" y="917"/>
                  </a:lnTo>
                  <a:lnTo>
                    <a:pt x="1937" y="932"/>
                  </a:lnTo>
                  <a:lnTo>
                    <a:pt x="1940" y="946"/>
                  </a:lnTo>
                  <a:lnTo>
                    <a:pt x="1942" y="959"/>
                  </a:lnTo>
                  <a:lnTo>
                    <a:pt x="1943" y="973"/>
                  </a:lnTo>
                  <a:lnTo>
                    <a:pt x="1944" y="987"/>
                  </a:lnTo>
                  <a:lnTo>
                    <a:pt x="1944" y="1001"/>
                  </a:lnTo>
                  <a:lnTo>
                    <a:pt x="1943" y="1015"/>
                  </a:lnTo>
                  <a:lnTo>
                    <a:pt x="1942" y="1028"/>
                  </a:lnTo>
                  <a:lnTo>
                    <a:pt x="1940" y="1042"/>
                  </a:lnTo>
                  <a:lnTo>
                    <a:pt x="1937" y="1055"/>
                  </a:lnTo>
                  <a:lnTo>
                    <a:pt x="1934" y="1069"/>
                  </a:lnTo>
                  <a:lnTo>
                    <a:pt x="1929" y="1082"/>
                  </a:lnTo>
                  <a:lnTo>
                    <a:pt x="1924" y="1095"/>
                  </a:lnTo>
                  <a:lnTo>
                    <a:pt x="1919" y="1109"/>
                  </a:lnTo>
                  <a:lnTo>
                    <a:pt x="1913" y="1121"/>
                  </a:lnTo>
                  <a:lnTo>
                    <a:pt x="1906" y="1134"/>
                  </a:lnTo>
                  <a:lnTo>
                    <a:pt x="1766" y="1378"/>
                  </a:lnTo>
                  <a:lnTo>
                    <a:pt x="1766" y="1378"/>
                  </a:lnTo>
                  <a:lnTo>
                    <a:pt x="1755" y="1395"/>
                  </a:lnTo>
                  <a:lnTo>
                    <a:pt x="1744" y="1411"/>
                  </a:lnTo>
                  <a:lnTo>
                    <a:pt x="1732" y="1425"/>
                  </a:lnTo>
                  <a:lnTo>
                    <a:pt x="1719" y="1439"/>
                  </a:lnTo>
                  <a:lnTo>
                    <a:pt x="1705" y="1452"/>
                  </a:lnTo>
                  <a:lnTo>
                    <a:pt x="1691" y="1464"/>
                  </a:lnTo>
                  <a:lnTo>
                    <a:pt x="1676" y="1474"/>
                  </a:lnTo>
                  <a:lnTo>
                    <a:pt x="1659" y="1484"/>
                  </a:lnTo>
                  <a:lnTo>
                    <a:pt x="1643" y="1493"/>
                  </a:lnTo>
                  <a:lnTo>
                    <a:pt x="1627" y="1501"/>
                  </a:lnTo>
                  <a:lnTo>
                    <a:pt x="1609" y="1507"/>
                  </a:lnTo>
                  <a:lnTo>
                    <a:pt x="1591" y="1512"/>
                  </a:lnTo>
                  <a:lnTo>
                    <a:pt x="1573" y="1516"/>
                  </a:lnTo>
                  <a:lnTo>
                    <a:pt x="1554" y="1519"/>
                  </a:lnTo>
                  <a:lnTo>
                    <a:pt x="1537" y="1520"/>
                  </a:lnTo>
                  <a:lnTo>
                    <a:pt x="1518" y="1521"/>
                  </a:lnTo>
                  <a:lnTo>
                    <a:pt x="1518" y="15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88">
              <a:extLst>
                <a:ext uri="{FF2B5EF4-FFF2-40B4-BE49-F238E27FC236}">
                  <a16:creationId xmlns:a16="http://schemas.microsoft.com/office/drawing/2014/main" id="{86B3218B-DB14-C8FE-25E1-F752B35AFC76}"/>
                </a:ext>
              </a:extLst>
            </p:cNvPr>
            <p:cNvSpPr>
              <a:spLocks/>
            </p:cNvSpPr>
            <p:nvPr/>
          </p:nvSpPr>
          <p:spPr bwMode="gray">
            <a:xfrm>
              <a:off x="842962" y="3024204"/>
              <a:ext cx="61912" cy="139701"/>
            </a:xfrm>
            <a:custGeom>
              <a:avLst/>
              <a:gdLst>
                <a:gd name="T0" fmla="*/ 128 w 852"/>
                <a:gd name="T1" fmla="*/ 1939 h 1940"/>
                <a:gd name="T2" fmla="*/ 87 w 852"/>
                <a:gd name="T3" fmla="*/ 1928 h 1940"/>
                <a:gd name="T4" fmla="*/ 52 w 852"/>
                <a:gd name="T5" fmla="*/ 1907 h 1940"/>
                <a:gd name="T6" fmla="*/ 24 w 852"/>
                <a:gd name="T7" fmla="*/ 1877 h 1940"/>
                <a:gd name="T8" fmla="*/ 6 w 852"/>
                <a:gd name="T9" fmla="*/ 1839 h 1940"/>
                <a:gd name="T10" fmla="*/ 0 w 852"/>
                <a:gd name="T11" fmla="*/ 1798 h 1940"/>
                <a:gd name="T12" fmla="*/ 0 w 852"/>
                <a:gd name="T13" fmla="*/ 270 h 1940"/>
                <a:gd name="T14" fmla="*/ 5 w 852"/>
                <a:gd name="T15" fmla="*/ 228 h 1940"/>
                <a:gd name="T16" fmla="*/ 15 w 852"/>
                <a:gd name="T17" fmla="*/ 188 h 1940"/>
                <a:gd name="T18" fmla="*/ 33 w 852"/>
                <a:gd name="T19" fmla="*/ 150 h 1940"/>
                <a:gd name="T20" fmla="*/ 55 w 852"/>
                <a:gd name="T21" fmla="*/ 115 h 1940"/>
                <a:gd name="T22" fmla="*/ 82 w 852"/>
                <a:gd name="T23" fmla="*/ 84 h 1940"/>
                <a:gd name="T24" fmla="*/ 103 w 852"/>
                <a:gd name="T25" fmla="*/ 64 h 1940"/>
                <a:gd name="T26" fmla="*/ 138 w 852"/>
                <a:gd name="T27" fmla="*/ 40 h 1940"/>
                <a:gd name="T28" fmla="*/ 175 w 852"/>
                <a:gd name="T29" fmla="*/ 22 h 1940"/>
                <a:gd name="T30" fmla="*/ 214 w 852"/>
                <a:gd name="T31" fmla="*/ 8 h 1940"/>
                <a:gd name="T32" fmla="*/ 256 w 852"/>
                <a:gd name="T33" fmla="*/ 1 h 1940"/>
                <a:gd name="T34" fmla="*/ 567 w 852"/>
                <a:gd name="T35" fmla="*/ 0 h 1940"/>
                <a:gd name="T36" fmla="*/ 567 w 852"/>
                <a:gd name="T37" fmla="*/ 0 h 1940"/>
                <a:gd name="T38" fmla="*/ 610 w 852"/>
                <a:gd name="T39" fmla="*/ 3 h 1940"/>
                <a:gd name="T40" fmla="*/ 652 w 852"/>
                <a:gd name="T41" fmla="*/ 13 h 1940"/>
                <a:gd name="T42" fmla="*/ 691 w 852"/>
                <a:gd name="T43" fmla="*/ 28 h 1940"/>
                <a:gd name="T44" fmla="*/ 727 w 852"/>
                <a:gd name="T45" fmla="*/ 48 h 1940"/>
                <a:gd name="T46" fmla="*/ 759 w 852"/>
                <a:gd name="T47" fmla="*/ 74 h 1940"/>
                <a:gd name="T48" fmla="*/ 787 w 852"/>
                <a:gd name="T49" fmla="*/ 103 h 1940"/>
                <a:gd name="T50" fmla="*/ 810 w 852"/>
                <a:gd name="T51" fmla="*/ 137 h 1940"/>
                <a:gd name="T52" fmla="*/ 829 w 852"/>
                <a:gd name="T53" fmla="*/ 173 h 1940"/>
                <a:gd name="T54" fmla="*/ 843 w 852"/>
                <a:gd name="T55" fmla="*/ 213 h 1940"/>
                <a:gd name="T56" fmla="*/ 850 w 852"/>
                <a:gd name="T57" fmla="*/ 255 h 1940"/>
                <a:gd name="T58" fmla="*/ 852 w 852"/>
                <a:gd name="T59" fmla="*/ 1798 h 1940"/>
                <a:gd name="T60" fmla="*/ 850 w 852"/>
                <a:gd name="T61" fmla="*/ 1826 h 1940"/>
                <a:gd name="T62" fmla="*/ 836 w 852"/>
                <a:gd name="T63" fmla="*/ 1864 h 1940"/>
                <a:gd name="T64" fmla="*/ 811 w 852"/>
                <a:gd name="T65" fmla="*/ 1898 h 1940"/>
                <a:gd name="T66" fmla="*/ 778 w 852"/>
                <a:gd name="T67" fmla="*/ 1922 h 1940"/>
                <a:gd name="T68" fmla="*/ 739 w 852"/>
                <a:gd name="T69" fmla="*/ 1937 h 1940"/>
                <a:gd name="T70" fmla="*/ 711 w 852"/>
                <a:gd name="T71" fmla="*/ 1939 h 1940"/>
                <a:gd name="T72" fmla="*/ 696 w 852"/>
                <a:gd name="T73" fmla="*/ 1939 h 1940"/>
                <a:gd name="T74" fmla="*/ 655 w 852"/>
                <a:gd name="T75" fmla="*/ 1928 h 1940"/>
                <a:gd name="T76" fmla="*/ 620 w 852"/>
                <a:gd name="T77" fmla="*/ 1906 h 1940"/>
                <a:gd name="T78" fmla="*/ 593 w 852"/>
                <a:gd name="T79" fmla="*/ 1877 h 1940"/>
                <a:gd name="T80" fmla="*/ 575 w 852"/>
                <a:gd name="T81" fmla="*/ 1839 h 1940"/>
                <a:gd name="T82" fmla="*/ 568 w 852"/>
                <a:gd name="T83" fmla="*/ 1798 h 1940"/>
                <a:gd name="T84" fmla="*/ 285 w 852"/>
                <a:gd name="T85" fmla="*/ 1798 h 1940"/>
                <a:gd name="T86" fmla="*/ 281 w 852"/>
                <a:gd name="T87" fmla="*/ 1826 h 1940"/>
                <a:gd name="T88" fmla="*/ 267 w 852"/>
                <a:gd name="T89" fmla="*/ 1864 h 1940"/>
                <a:gd name="T90" fmla="*/ 243 w 852"/>
                <a:gd name="T91" fmla="*/ 1898 h 1940"/>
                <a:gd name="T92" fmla="*/ 210 w 852"/>
                <a:gd name="T93" fmla="*/ 1922 h 1940"/>
                <a:gd name="T94" fmla="*/ 170 w 852"/>
                <a:gd name="T95" fmla="*/ 1937 h 1940"/>
                <a:gd name="T96" fmla="*/ 142 w 852"/>
                <a:gd name="T97" fmla="*/ 1940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2" h="1940">
                  <a:moveTo>
                    <a:pt x="142" y="1940"/>
                  </a:moveTo>
                  <a:lnTo>
                    <a:pt x="142" y="1940"/>
                  </a:lnTo>
                  <a:lnTo>
                    <a:pt x="128" y="1939"/>
                  </a:lnTo>
                  <a:lnTo>
                    <a:pt x="114" y="1937"/>
                  </a:lnTo>
                  <a:lnTo>
                    <a:pt x="100" y="1932"/>
                  </a:lnTo>
                  <a:lnTo>
                    <a:pt x="87" y="1928"/>
                  </a:lnTo>
                  <a:lnTo>
                    <a:pt x="74" y="1922"/>
                  </a:lnTo>
                  <a:lnTo>
                    <a:pt x="63" y="1915"/>
                  </a:lnTo>
                  <a:lnTo>
                    <a:pt x="52" y="1907"/>
                  </a:lnTo>
                  <a:lnTo>
                    <a:pt x="42" y="1898"/>
                  </a:lnTo>
                  <a:lnTo>
                    <a:pt x="32" y="1887"/>
                  </a:lnTo>
                  <a:lnTo>
                    <a:pt x="24" y="1877"/>
                  </a:lnTo>
                  <a:lnTo>
                    <a:pt x="18" y="1866"/>
                  </a:lnTo>
                  <a:lnTo>
                    <a:pt x="11" y="1853"/>
                  </a:lnTo>
                  <a:lnTo>
                    <a:pt x="6" y="1839"/>
                  </a:lnTo>
                  <a:lnTo>
                    <a:pt x="3" y="1826"/>
                  </a:lnTo>
                  <a:lnTo>
                    <a:pt x="1" y="1812"/>
                  </a:lnTo>
                  <a:lnTo>
                    <a:pt x="0" y="179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70"/>
                  </a:lnTo>
                  <a:lnTo>
                    <a:pt x="1" y="256"/>
                  </a:lnTo>
                  <a:lnTo>
                    <a:pt x="3" y="241"/>
                  </a:lnTo>
                  <a:lnTo>
                    <a:pt x="5" y="228"/>
                  </a:lnTo>
                  <a:lnTo>
                    <a:pt x="8" y="214"/>
                  </a:lnTo>
                  <a:lnTo>
                    <a:pt x="11" y="202"/>
                  </a:lnTo>
                  <a:lnTo>
                    <a:pt x="15" y="188"/>
                  </a:lnTo>
                  <a:lnTo>
                    <a:pt x="21" y="176"/>
                  </a:lnTo>
                  <a:lnTo>
                    <a:pt x="27" y="163"/>
                  </a:lnTo>
                  <a:lnTo>
                    <a:pt x="33" y="150"/>
                  </a:lnTo>
                  <a:lnTo>
                    <a:pt x="40" y="138"/>
                  </a:lnTo>
                  <a:lnTo>
                    <a:pt x="47" y="126"/>
                  </a:lnTo>
                  <a:lnTo>
                    <a:pt x="55" y="115"/>
                  </a:lnTo>
                  <a:lnTo>
                    <a:pt x="64" y="105"/>
                  </a:lnTo>
                  <a:lnTo>
                    <a:pt x="73" y="93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93" y="73"/>
                  </a:lnTo>
                  <a:lnTo>
                    <a:pt x="103" y="64"/>
                  </a:lnTo>
                  <a:lnTo>
                    <a:pt x="115" y="55"/>
                  </a:lnTo>
                  <a:lnTo>
                    <a:pt x="126" y="48"/>
                  </a:lnTo>
                  <a:lnTo>
                    <a:pt x="138" y="40"/>
                  </a:lnTo>
                  <a:lnTo>
                    <a:pt x="151" y="33"/>
                  </a:lnTo>
                  <a:lnTo>
                    <a:pt x="162" y="27"/>
                  </a:lnTo>
                  <a:lnTo>
                    <a:pt x="175" y="22"/>
                  </a:lnTo>
                  <a:lnTo>
                    <a:pt x="188" y="17"/>
                  </a:lnTo>
                  <a:lnTo>
                    <a:pt x="201" y="13"/>
                  </a:lnTo>
                  <a:lnTo>
                    <a:pt x="214" y="8"/>
                  </a:lnTo>
                  <a:lnTo>
                    <a:pt x="228" y="5"/>
                  </a:lnTo>
                  <a:lnTo>
                    <a:pt x="242" y="3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82" y="0"/>
                  </a:lnTo>
                  <a:lnTo>
                    <a:pt x="597" y="1"/>
                  </a:lnTo>
                  <a:lnTo>
                    <a:pt x="610" y="3"/>
                  </a:lnTo>
                  <a:lnTo>
                    <a:pt x="625" y="6"/>
                  </a:lnTo>
                  <a:lnTo>
                    <a:pt x="639" y="9"/>
                  </a:lnTo>
                  <a:lnTo>
                    <a:pt x="652" y="13"/>
                  </a:lnTo>
                  <a:lnTo>
                    <a:pt x="665" y="17"/>
                  </a:lnTo>
                  <a:lnTo>
                    <a:pt x="678" y="22"/>
                  </a:lnTo>
                  <a:lnTo>
                    <a:pt x="691" y="28"/>
                  </a:lnTo>
                  <a:lnTo>
                    <a:pt x="702" y="34"/>
                  </a:lnTo>
                  <a:lnTo>
                    <a:pt x="715" y="41"/>
                  </a:lnTo>
                  <a:lnTo>
                    <a:pt x="727" y="48"/>
                  </a:lnTo>
                  <a:lnTo>
                    <a:pt x="737" y="56"/>
                  </a:lnTo>
                  <a:lnTo>
                    <a:pt x="749" y="65"/>
                  </a:lnTo>
                  <a:lnTo>
                    <a:pt x="759" y="74"/>
                  </a:lnTo>
                  <a:lnTo>
                    <a:pt x="768" y="84"/>
                  </a:lnTo>
                  <a:lnTo>
                    <a:pt x="778" y="93"/>
                  </a:lnTo>
                  <a:lnTo>
                    <a:pt x="787" y="103"/>
                  </a:lnTo>
                  <a:lnTo>
                    <a:pt x="796" y="114"/>
                  </a:lnTo>
                  <a:lnTo>
                    <a:pt x="803" y="125"/>
                  </a:lnTo>
                  <a:lnTo>
                    <a:pt x="810" y="137"/>
                  </a:lnTo>
                  <a:lnTo>
                    <a:pt x="818" y="148"/>
                  </a:lnTo>
                  <a:lnTo>
                    <a:pt x="824" y="161"/>
                  </a:lnTo>
                  <a:lnTo>
                    <a:pt x="829" y="173"/>
                  </a:lnTo>
                  <a:lnTo>
                    <a:pt x="834" y="186"/>
                  </a:lnTo>
                  <a:lnTo>
                    <a:pt x="840" y="200"/>
                  </a:lnTo>
                  <a:lnTo>
                    <a:pt x="843" y="213"/>
                  </a:lnTo>
                  <a:lnTo>
                    <a:pt x="846" y="227"/>
                  </a:lnTo>
                  <a:lnTo>
                    <a:pt x="849" y="240"/>
                  </a:lnTo>
                  <a:lnTo>
                    <a:pt x="850" y="255"/>
                  </a:lnTo>
                  <a:lnTo>
                    <a:pt x="851" y="270"/>
                  </a:lnTo>
                  <a:lnTo>
                    <a:pt x="852" y="283"/>
                  </a:lnTo>
                  <a:lnTo>
                    <a:pt x="852" y="1798"/>
                  </a:lnTo>
                  <a:lnTo>
                    <a:pt x="852" y="1798"/>
                  </a:lnTo>
                  <a:lnTo>
                    <a:pt x="852" y="1811"/>
                  </a:lnTo>
                  <a:lnTo>
                    <a:pt x="850" y="1826"/>
                  </a:lnTo>
                  <a:lnTo>
                    <a:pt x="846" y="1839"/>
                  </a:lnTo>
                  <a:lnTo>
                    <a:pt x="842" y="1852"/>
                  </a:lnTo>
                  <a:lnTo>
                    <a:pt x="836" y="1864"/>
                  </a:lnTo>
                  <a:lnTo>
                    <a:pt x="828" y="1876"/>
                  </a:lnTo>
                  <a:lnTo>
                    <a:pt x="820" y="1887"/>
                  </a:lnTo>
                  <a:lnTo>
                    <a:pt x="811" y="1898"/>
                  </a:lnTo>
                  <a:lnTo>
                    <a:pt x="801" y="1906"/>
                  </a:lnTo>
                  <a:lnTo>
                    <a:pt x="789" y="1915"/>
                  </a:lnTo>
                  <a:lnTo>
                    <a:pt x="778" y="1922"/>
                  </a:lnTo>
                  <a:lnTo>
                    <a:pt x="765" y="1928"/>
                  </a:lnTo>
                  <a:lnTo>
                    <a:pt x="753" y="1932"/>
                  </a:lnTo>
                  <a:lnTo>
                    <a:pt x="739" y="1937"/>
                  </a:lnTo>
                  <a:lnTo>
                    <a:pt x="724" y="1939"/>
                  </a:lnTo>
                  <a:lnTo>
                    <a:pt x="711" y="1939"/>
                  </a:lnTo>
                  <a:lnTo>
                    <a:pt x="711" y="1939"/>
                  </a:lnTo>
                  <a:lnTo>
                    <a:pt x="710" y="1939"/>
                  </a:lnTo>
                  <a:lnTo>
                    <a:pt x="710" y="1939"/>
                  </a:lnTo>
                  <a:lnTo>
                    <a:pt x="696" y="1939"/>
                  </a:lnTo>
                  <a:lnTo>
                    <a:pt x="682" y="1937"/>
                  </a:lnTo>
                  <a:lnTo>
                    <a:pt x="668" y="1932"/>
                  </a:lnTo>
                  <a:lnTo>
                    <a:pt x="655" y="1928"/>
                  </a:lnTo>
                  <a:lnTo>
                    <a:pt x="643" y="1922"/>
                  </a:lnTo>
                  <a:lnTo>
                    <a:pt x="631" y="1915"/>
                  </a:lnTo>
                  <a:lnTo>
                    <a:pt x="620" y="1906"/>
                  </a:lnTo>
                  <a:lnTo>
                    <a:pt x="609" y="1898"/>
                  </a:lnTo>
                  <a:lnTo>
                    <a:pt x="601" y="1887"/>
                  </a:lnTo>
                  <a:lnTo>
                    <a:pt x="593" y="1877"/>
                  </a:lnTo>
                  <a:lnTo>
                    <a:pt x="585" y="1864"/>
                  </a:lnTo>
                  <a:lnTo>
                    <a:pt x="579" y="1852"/>
                  </a:lnTo>
                  <a:lnTo>
                    <a:pt x="575" y="1839"/>
                  </a:lnTo>
                  <a:lnTo>
                    <a:pt x="571" y="1826"/>
                  </a:lnTo>
                  <a:lnTo>
                    <a:pt x="568" y="1812"/>
                  </a:lnTo>
                  <a:lnTo>
                    <a:pt x="568" y="1798"/>
                  </a:lnTo>
                  <a:lnTo>
                    <a:pt x="567" y="284"/>
                  </a:lnTo>
                  <a:lnTo>
                    <a:pt x="285" y="284"/>
                  </a:lnTo>
                  <a:lnTo>
                    <a:pt x="285" y="1798"/>
                  </a:lnTo>
                  <a:lnTo>
                    <a:pt x="285" y="1798"/>
                  </a:lnTo>
                  <a:lnTo>
                    <a:pt x="284" y="1812"/>
                  </a:lnTo>
                  <a:lnTo>
                    <a:pt x="281" y="1826"/>
                  </a:lnTo>
                  <a:lnTo>
                    <a:pt x="278" y="1839"/>
                  </a:lnTo>
                  <a:lnTo>
                    <a:pt x="273" y="1853"/>
                  </a:lnTo>
                  <a:lnTo>
                    <a:pt x="267" y="1864"/>
                  </a:lnTo>
                  <a:lnTo>
                    <a:pt x="259" y="1877"/>
                  </a:lnTo>
                  <a:lnTo>
                    <a:pt x="252" y="1887"/>
                  </a:lnTo>
                  <a:lnTo>
                    <a:pt x="243" y="1898"/>
                  </a:lnTo>
                  <a:lnTo>
                    <a:pt x="232" y="1907"/>
                  </a:lnTo>
                  <a:lnTo>
                    <a:pt x="222" y="1915"/>
                  </a:lnTo>
                  <a:lnTo>
                    <a:pt x="210" y="1922"/>
                  </a:lnTo>
                  <a:lnTo>
                    <a:pt x="198" y="1928"/>
                  </a:lnTo>
                  <a:lnTo>
                    <a:pt x="184" y="1932"/>
                  </a:lnTo>
                  <a:lnTo>
                    <a:pt x="170" y="1937"/>
                  </a:lnTo>
                  <a:lnTo>
                    <a:pt x="157" y="1939"/>
                  </a:lnTo>
                  <a:lnTo>
                    <a:pt x="142" y="1940"/>
                  </a:lnTo>
                  <a:lnTo>
                    <a:pt x="142" y="19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89">
              <a:extLst>
                <a:ext uri="{FF2B5EF4-FFF2-40B4-BE49-F238E27FC236}">
                  <a16:creationId xmlns:a16="http://schemas.microsoft.com/office/drawing/2014/main" id="{59BC5BB6-CCFB-99C2-930B-5117BBD851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30248" y="3167077"/>
              <a:ext cx="138113" cy="111125"/>
            </a:xfrm>
            <a:custGeom>
              <a:avLst/>
              <a:gdLst>
                <a:gd name="T0" fmla="*/ 406 w 1920"/>
                <a:gd name="T1" fmla="*/ 1525 h 1526"/>
                <a:gd name="T2" fmla="*/ 352 w 1920"/>
                <a:gd name="T3" fmla="*/ 1515 h 1526"/>
                <a:gd name="T4" fmla="*/ 300 w 1920"/>
                <a:gd name="T5" fmla="*/ 1496 h 1526"/>
                <a:gd name="T6" fmla="*/ 252 w 1920"/>
                <a:gd name="T7" fmla="*/ 1467 h 1526"/>
                <a:gd name="T8" fmla="*/ 211 w 1920"/>
                <a:gd name="T9" fmla="*/ 1429 h 1526"/>
                <a:gd name="T10" fmla="*/ 177 w 1920"/>
                <a:gd name="T11" fmla="*/ 1381 h 1526"/>
                <a:gd name="T12" fmla="*/ 30 w 1920"/>
                <a:gd name="T13" fmla="*/ 1124 h 1526"/>
                <a:gd name="T14" fmla="*/ 14 w 1920"/>
                <a:gd name="T15" fmla="*/ 1085 h 1526"/>
                <a:gd name="T16" fmla="*/ 4 w 1920"/>
                <a:gd name="T17" fmla="*/ 1044 h 1526"/>
                <a:gd name="T18" fmla="*/ 0 w 1920"/>
                <a:gd name="T19" fmla="*/ 1002 h 1526"/>
                <a:gd name="T20" fmla="*/ 2 w 1920"/>
                <a:gd name="T21" fmla="*/ 961 h 1526"/>
                <a:gd name="T22" fmla="*/ 10 w 1920"/>
                <a:gd name="T23" fmla="*/ 922 h 1526"/>
                <a:gd name="T24" fmla="*/ 24 w 1920"/>
                <a:gd name="T25" fmla="*/ 883 h 1526"/>
                <a:gd name="T26" fmla="*/ 43 w 1920"/>
                <a:gd name="T27" fmla="*/ 846 h 1526"/>
                <a:gd name="T28" fmla="*/ 68 w 1920"/>
                <a:gd name="T29" fmla="*/ 813 h 1526"/>
                <a:gd name="T30" fmla="*/ 97 w 1920"/>
                <a:gd name="T31" fmla="*/ 784 h 1526"/>
                <a:gd name="T32" fmla="*/ 131 w 1920"/>
                <a:gd name="T33" fmla="*/ 757 h 1526"/>
                <a:gd name="T34" fmla="*/ 1434 w 1920"/>
                <a:gd name="T35" fmla="*/ 19 h 1526"/>
                <a:gd name="T36" fmla="*/ 1474 w 1920"/>
                <a:gd name="T37" fmla="*/ 3 h 1526"/>
                <a:gd name="T38" fmla="*/ 1514 w 1920"/>
                <a:gd name="T39" fmla="*/ 0 h 1526"/>
                <a:gd name="T40" fmla="*/ 1554 w 1920"/>
                <a:gd name="T41" fmla="*/ 9 h 1526"/>
                <a:gd name="T42" fmla="*/ 1590 w 1920"/>
                <a:gd name="T43" fmla="*/ 29 h 1526"/>
                <a:gd name="T44" fmla="*/ 1619 w 1920"/>
                <a:gd name="T45" fmla="*/ 59 h 1526"/>
                <a:gd name="T46" fmla="*/ 1634 w 1920"/>
                <a:gd name="T47" fmla="*/ 84 h 1526"/>
                <a:gd name="T48" fmla="*/ 1645 w 1920"/>
                <a:gd name="T49" fmla="*/ 125 h 1526"/>
                <a:gd name="T50" fmla="*/ 1644 w 1920"/>
                <a:gd name="T51" fmla="*/ 166 h 1526"/>
                <a:gd name="T52" fmla="*/ 1631 w 1920"/>
                <a:gd name="T53" fmla="*/ 205 h 1526"/>
                <a:gd name="T54" fmla="*/ 1608 w 1920"/>
                <a:gd name="T55" fmla="*/ 238 h 1526"/>
                <a:gd name="T56" fmla="*/ 1574 w 1920"/>
                <a:gd name="T57" fmla="*/ 265 h 1526"/>
                <a:gd name="T58" fmla="*/ 1707 w 1920"/>
                <a:gd name="T59" fmla="*/ 513 h 1526"/>
                <a:gd name="T60" fmla="*/ 1733 w 1920"/>
                <a:gd name="T61" fmla="*/ 501 h 1526"/>
                <a:gd name="T62" fmla="*/ 1774 w 1920"/>
                <a:gd name="T63" fmla="*/ 495 h 1526"/>
                <a:gd name="T64" fmla="*/ 1815 w 1920"/>
                <a:gd name="T65" fmla="*/ 500 h 1526"/>
                <a:gd name="T66" fmla="*/ 1853 w 1920"/>
                <a:gd name="T67" fmla="*/ 516 h 1526"/>
                <a:gd name="T68" fmla="*/ 1884 w 1920"/>
                <a:gd name="T69" fmla="*/ 543 h 1526"/>
                <a:gd name="T70" fmla="*/ 1901 w 1920"/>
                <a:gd name="T71" fmla="*/ 566 h 1526"/>
                <a:gd name="T72" fmla="*/ 1917 w 1920"/>
                <a:gd name="T73" fmla="*/ 606 h 1526"/>
                <a:gd name="T74" fmla="*/ 1919 w 1920"/>
                <a:gd name="T75" fmla="*/ 648 h 1526"/>
                <a:gd name="T76" fmla="*/ 1910 w 1920"/>
                <a:gd name="T77" fmla="*/ 687 h 1526"/>
                <a:gd name="T78" fmla="*/ 1890 w 1920"/>
                <a:gd name="T79" fmla="*/ 723 h 1526"/>
                <a:gd name="T80" fmla="*/ 1860 w 1920"/>
                <a:gd name="T81" fmla="*/ 752 h 1526"/>
                <a:gd name="T82" fmla="*/ 565 w 1920"/>
                <a:gd name="T83" fmla="*/ 1488 h 1526"/>
                <a:gd name="T84" fmla="*/ 513 w 1920"/>
                <a:gd name="T85" fmla="*/ 1511 h 1526"/>
                <a:gd name="T86" fmla="*/ 461 w 1920"/>
                <a:gd name="T87" fmla="*/ 1522 h 1526"/>
                <a:gd name="T88" fmla="*/ 424 w 1920"/>
                <a:gd name="T89" fmla="*/ 1526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20" h="1526">
                  <a:moveTo>
                    <a:pt x="424" y="1526"/>
                  </a:moveTo>
                  <a:lnTo>
                    <a:pt x="424" y="1526"/>
                  </a:lnTo>
                  <a:lnTo>
                    <a:pt x="406" y="1525"/>
                  </a:lnTo>
                  <a:lnTo>
                    <a:pt x="388" y="1522"/>
                  </a:lnTo>
                  <a:lnTo>
                    <a:pt x="370" y="1519"/>
                  </a:lnTo>
                  <a:lnTo>
                    <a:pt x="352" y="1515"/>
                  </a:lnTo>
                  <a:lnTo>
                    <a:pt x="334" y="1510"/>
                  </a:lnTo>
                  <a:lnTo>
                    <a:pt x="316" y="1504"/>
                  </a:lnTo>
                  <a:lnTo>
                    <a:pt x="300" y="1496"/>
                  </a:lnTo>
                  <a:lnTo>
                    <a:pt x="283" y="1488"/>
                  </a:lnTo>
                  <a:lnTo>
                    <a:pt x="267" y="1479"/>
                  </a:lnTo>
                  <a:lnTo>
                    <a:pt x="252" y="1467"/>
                  </a:lnTo>
                  <a:lnTo>
                    <a:pt x="238" y="1456"/>
                  </a:lnTo>
                  <a:lnTo>
                    <a:pt x="224" y="1443"/>
                  </a:lnTo>
                  <a:lnTo>
                    <a:pt x="211" y="1429"/>
                  </a:lnTo>
                  <a:lnTo>
                    <a:pt x="199" y="1414"/>
                  </a:lnTo>
                  <a:lnTo>
                    <a:pt x="187" y="1398"/>
                  </a:lnTo>
                  <a:lnTo>
                    <a:pt x="177" y="1381"/>
                  </a:lnTo>
                  <a:lnTo>
                    <a:pt x="38" y="1137"/>
                  </a:lnTo>
                  <a:lnTo>
                    <a:pt x="38" y="1137"/>
                  </a:lnTo>
                  <a:lnTo>
                    <a:pt x="30" y="1124"/>
                  </a:lnTo>
                  <a:lnTo>
                    <a:pt x="24" y="1111"/>
                  </a:lnTo>
                  <a:lnTo>
                    <a:pt x="19" y="1098"/>
                  </a:lnTo>
                  <a:lnTo>
                    <a:pt x="14" y="1085"/>
                  </a:lnTo>
                  <a:lnTo>
                    <a:pt x="10" y="1071"/>
                  </a:lnTo>
                  <a:lnTo>
                    <a:pt x="6" y="1057"/>
                  </a:lnTo>
                  <a:lnTo>
                    <a:pt x="4" y="1044"/>
                  </a:lnTo>
                  <a:lnTo>
                    <a:pt x="2" y="1030"/>
                  </a:lnTo>
                  <a:lnTo>
                    <a:pt x="1" y="1017"/>
                  </a:lnTo>
                  <a:lnTo>
                    <a:pt x="0" y="1002"/>
                  </a:lnTo>
                  <a:lnTo>
                    <a:pt x="0" y="988"/>
                  </a:lnTo>
                  <a:lnTo>
                    <a:pt x="1" y="975"/>
                  </a:lnTo>
                  <a:lnTo>
                    <a:pt x="2" y="961"/>
                  </a:lnTo>
                  <a:lnTo>
                    <a:pt x="4" y="948"/>
                  </a:lnTo>
                  <a:lnTo>
                    <a:pt x="7" y="935"/>
                  </a:lnTo>
                  <a:lnTo>
                    <a:pt x="10" y="922"/>
                  </a:lnTo>
                  <a:lnTo>
                    <a:pt x="15" y="908"/>
                  </a:lnTo>
                  <a:lnTo>
                    <a:pt x="19" y="895"/>
                  </a:lnTo>
                  <a:lnTo>
                    <a:pt x="24" y="883"/>
                  </a:lnTo>
                  <a:lnTo>
                    <a:pt x="30" y="870"/>
                  </a:lnTo>
                  <a:lnTo>
                    <a:pt x="37" y="859"/>
                  </a:lnTo>
                  <a:lnTo>
                    <a:pt x="43" y="846"/>
                  </a:lnTo>
                  <a:lnTo>
                    <a:pt x="50" y="835"/>
                  </a:lnTo>
                  <a:lnTo>
                    <a:pt x="59" y="824"/>
                  </a:lnTo>
                  <a:lnTo>
                    <a:pt x="68" y="813"/>
                  </a:lnTo>
                  <a:lnTo>
                    <a:pt x="76" y="802"/>
                  </a:lnTo>
                  <a:lnTo>
                    <a:pt x="87" y="793"/>
                  </a:lnTo>
                  <a:lnTo>
                    <a:pt x="97" y="784"/>
                  </a:lnTo>
                  <a:lnTo>
                    <a:pt x="108" y="774"/>
                  </a:lnTo>
                  <a:lnTo>
                    <a:pt x="119" y="766"/>
                  </a:lnTo>
                  <a:lnTo>
                    <a:pt x="131" y="757"/>
                  </a:lnTo>
                  <a:lnTo>
                    <a:pt x="143" y="750"/>
                  </a:lnTo>
                  <a:lnTo>
                    <a:pt x="1434" y="19"/>
                  </a:lnTo>
                  <a:lnTo>
                    <a:pt x="1434" y="19"/>
                  </a:lnTo>
                  <a:lnTo>
                    <a:pt x="1446" y="11"/>
                  </a:lnTo>
                  <a:lnTo>
                    <a:pt x="1460" y="6"/>
                  </a:lnTo>
                  <a:lnTo>
                    <a:pt x="1474" y="3"/>
                  </a:lnTo>
                  <a:lnTo>
                    <a:pt x="1487" y="1"/>
                  </a:lnTo>
                  <a:lnTo>
                    <a:pt x="1501" y="0"/>
                  </a:lnTo>
                  <a:lnTo>
                    <a:pt x="1514" y="0"/>
                  </a:lnTo>
                  <a:lnTo>
                    <a:pt x="1528" y="2"/>
                  </a:lnTo>
                  <a:lnTo>
                    <a:pt x="1542" y="5"/>
                  </a:lnTo>
                  <a:lnTo>
                    <a:pt x="1554" y="9"/>
                  </a:lnTo>
                  <a:lnTo>
                    <a:pt x="1567" y="14"/>
                  </a:lnTo>
                  <a:lnTo>
                    <a:pt x="1579" y="21"/>
                  </a:lnTo>
                  <a:lnTo>
                    <a:pt x="1590" y="29"/>
                  </a:lnTo>
                  <a:lnTo>
                    <a:pt x="1601" y="37"/>
                  </a:lnTo>
                  <a:lnTo>
                    <a:pt x="1611" y="48"/>
                  </a:lnTo>
                  <a:lnTo>
                    <a:pt x="1619" y="59"/>
                  </a:lnTo>
                  <a:lnTo>
                    <a:pt x="1628" y="71"/>
                  </a:lnTo>
                  <a:lnTo>
                    <a:pt x="1628" y="71"/>
                  </a:lnTo>
                  <a:lnTo>
                    <a:pt x="1634" y="84"/>
                  </a:lnTo>
                  <a:lnTo>
                    <a:pt x="1639" y="98"/>
                  </a:lnTo>
                  <a:lnTo>
                    <a:pt x="1643" y="112"/>
                  </a:lnTo>
                  <a:lnTo>
                    <a:pt x="1645" y="125"/>
                  </a:lnTo>
                  <a:lnTo>
                    <a:pt x="1646" y="139"/>
                  </a:lnTo>
                  <a:lnTo>
                    <a:pt x="1645" y="152"/>
                  </a:lnTo>
                  <a:lnTo>
                    <a:pt x="1644" y="166"/>
                  </a:lnTo>
                  <a:lnTo>
                    <a:pt x="1641" y="180"/>
                  </a:lnTo>
                  <a:lnTo>
                    <a:pt x="1637" y="192"/>
                  </a:lnTo>
                  <a:lnTo>
                    <a:pt x="1631" y="205"/>
                  </a:lnTo>
                  <a:lnTo>
                    <a:pt x="1624" y="216"/>
                  </a:lnTo>
                  <a:lnTo>
                    <a:pt x="1617" y="228"/>
                  </a:lnTo>
                  <a:lnTo>
                    <a:pt x="1608" y="238"/>
                  </a:lnTo>
                  <a:lnTo>
                    <a:pt x="1597" y="248"/>
                  </a:lnTo>
                  <a:lnTo>
                    <a:pt x="1587" y="257"/>
                  </a:lnTo>
                  <a:lnTo>
                    <a:pt x="1574" y="265"/>
                  </a:lnTo>
                  <a:lnTo>
                    <a:pt x="285" y="997"/>
                  </a:lnTo>
                  <a:lnTo>
                    <a:pt x="424" y="1241"/>
                  </a:lnTo>
                  <a:lnTo>
                    <a:pt x="1707" y="513"/>
                  </a:lnTo>
                  <a:lnTo>
                    <a:pt x="1707" y="513"/>
                  </a:lnTo>
                  <a:lnTo>
                    <a:pt x="1720" y="507"/>
                  </a:lnTo>
                  <a:lnTo>
                    <a:pt x="1733" y="501"/>
                  </a:lnTo>
                  <a:lnTo>
                    <a:pt x="1747" y="498"/>
                  </a:lnTo>
                  <a:lnTo>
                    <a:pt x="1761" y="496"/>
                  </a:lnTo>
                  <a:lnTo>
                    <a:pt x="1774" y="495"/>
                  </a:lnTo>
                  <a:lnTo>
                    <a:pt x="1788" y="495"/>
                  </a:lnTo>
                  <a:lnTo>
                    <a:pt x="1801" y="497"/>
                  </a:lnTo>
                  <a:lnTo>
                    <a:pt x="1815" y="500"/>
                  </a:lnTo>
                  <a:lnTo>
                    <a:pt x="1828" y="505"/>
                  </a:lnTo>
                  <a:lnTo>
                    <a:pt x="1840" y="510"/>
                  </a:lnTo>
                  <a:lnTo>
                    <a:pt x="1853" y="516"/>
                  </a:lnTo>
                  <a:lnTo>
                    <a:pt x="1863" y="524"/>
                  </a:lnTo>
                  <a:lnTo>
                    <a:pt x="1875" y="533"/>
                  </a:lnTo>
                  <a:lnTo>
                    <a:pt x="1884" y="543"/>
                  </a:lnTo>
                  <a:lnTo>
                    <a:pt x="1893" y="555"/>
                  </a:lnTo>
                  <a:lnTo>
                    <a:pt x="1901" y="566"/>
                  </a:lnTo>
                  <a:lnTo>
                    <a:pt x="1901" y="566"/>
                  </a:lnTo>
                  <a:lnTo>
                    <a:pt x="1907" y="580"/>
                  </a:lnTo>
                  <a:lnTo>
                    <a:pt x="1912" y="593"/>
                  </a:lnTo>
                  <a:lnTo>
                    <a:pt x="1917" y="606"/>
                  </a:lnTo>
                  <a:lnTo>
                    <a:pt x="1919" y="621"/>
                  </a:lnTo>
                  <a:lnTo>
                    <a:pt x="1920" y="634"/>
                  </a:lnTo>
                  <a:lnTo>
                    <a:pt x="1919" y="648"/>
                  </a:lnTo>
                  <a:lnTo>
                    <a:pt x="1918" y="661"/>
                  </a:lnTo>
                  <a:lnTo>
                    <a:pt x="1915" y="674"/>
                  </a:lnTo>
                  <a:lnTo>
                    <a:pt x="1910" y="687"/>
                  </a:lnTo>
                  <a:lnTo>
                    <a:pt x="1904" y="700"/>
                  </a:lnTo>
                  <a:lnTo>
                    <a:pt x="1898" y="711"/>
                  </a:lnTo>
                  <a:lnTo>
                    <a:pt x="1890" y="723"/>
                  </a:lnTo>
                  <a:lnTo>
                    <a:pt x="1881" y="733"/>
                  </a:lnTo>
                  <a:lnTo>
                    <a:pt x="1871" y="744"/>
                  </a:lnTo>
                  <a:lnTo>
                    <a:pt x="1860" y="752"/>
                  </a:lnTo>
                  <a:lnTo>
                    <a:pt x="1848" y="761"/>
                  </a:lnTo>
                  <a:lnTo>
                    <a:pt x="565" y="1488"/>
                  </a:lnTo>
                  <a:lnTo>
                    <a:pt x="565" y="1488"/>
                  </a:lnTo>
                  <a:lnTo>
                    <a:pt x="548" y="1497"/>
                  </a:lnTo>
                  <a:lnTo>
                    <a:pt x="531" y="1505"/>
                  </a:lnTo>
                  <a:lnTo>
                    <a:pt x="513" y="1511"/>
                  </a:lnTo>
                  <a:lnTo>
                    <a:pt x="495" y="1516"/>
                  </a:lnTo>
                  <a:lnTo>
                    <a:pt x="479" y="1520"/>
                  </a:lnTo>
                  <a:lnTo>
                    <a:pt x="461" y="1522"/>
                  </a:lnTo>
                  <a:lnTo>
                    <a:pt x="442" y="1525"/>
                  </a:lnTo>
                  <a:lnTo>
                    <a:pt x="424" y="1526"/>
                  </a:lnTo>
                  <a:lnTo>
                    <a:pt x="424" y="1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90">
              <a:extLst>
                <a:ext uri="{FF2B5EF4-FFF2-40B4-BE49-F238E27FC236}">
                  <a16:creationId xmlns:a16="http://schemas.microsoft.com/office/drawing/2014/main" id="{E696A720-DADC-CEBE-4A9F-6ADF5809CD50}"/>
                </a:ext>
              </a:extLst>
            </p:cNvPr>
            <p:cNvSpPr>
              <a:spLocks/>
            </p:cNvSpPr>
            <p:nvPr/>
          </p:nvSpPr>
          <p:spPr bwMode="gray">
            <a:xfrm>
              <a:off x="784225" y="3341688"/>
              <a:ext cx="179388" cy="92075"/>
            </a:xfrm>
            <a:custGeom>
              <a:avLst/>
              <a:gdLst>
                <a:gd name="T0" fmla="*/ 246 w 2480"/>
                <a:gd name="T1" fmla="*/ 1283 h 1284"/>
                <a:gd name="T2" fmla="*/ 187 w 2480"/>
                <a:gd name="T3" fmla="*/ 1274 h 1284"/>
                <a:gd name="T4" fmla="*/ 133 w 2480"/>
                <a:gd name="T5" fmla="*/ 1251 h 1284"/>
                <a:gd name="T6" fmla="*/ 86 w 2480"/>
                <a:gd name="T7" fmla="*/ 1216 h 1284"/>
                <a:gd name="T8" fmla="*/ 54 w 2480"/>
                <a:gd name="T9" fmla="*/ 1184 h 1284"/>
                <a:gd name="T10" fmla="*/ 24 w 2480"/>
                <a:gd name="T11" fmla="*/ 1134 h 1284"/>
                <a:gd name="T12" fmla="*/ 5 w 2480"/>
                <a:gd name="T13" fmla="*/ 1078 h 1284"/>
                <a:gd name="T14" fmla="*/ 0 w 2480"/>
                <a:gd name="T15" fmla="*/ 1021 h 1284"/>
                <a:gd name="T16" fmla="*/ 7 w 2480"/>
                <a:gd name="T17" fmla="*/ 962 h 1284"/>
                <a:gd name="T18" fmla="*/ 58 w 2480"/>
                <a:gd name="T19" fmla="*/ 807 h 1284"/>
                <a:gd name="T20" fmla="*/ 152 w 2480"/>
                <a:gd name="T21" fmla="*/ 616 h 1284"/>
                <a:gd name="T22" fmla="*/ 274 w 2480"/>
                <a:gd name="T23" fmla="*/ 447 h 1284"/>
                <a:gd name="T24" fmla="*/ 422 w 2480"/>
                <a:gd name="T25" fmla="*/ 301 h 1284"/>
                <a:gd name="T26" fmla="*/ 591 w 2480"/>
                <a:gd name="T27" fmla="*/ 180 h 1284"/>
                <a:gd name="T28" fmla="*/ 778 w 2480"/>
                <a:gd name="T29" fmla="*/ 88 h 1284"/>
                <a:gd name="T30" fmla="*/ 980 w 2480"/>
                <a:gd name="T31" fmla="*/ 28 h 1284"/>
                <a:gd name="T32" fmla="*/ 1194 w 2480"/>
                <a:gd name="T33" fmla="*/ 1 h 1284"/>
                <a:gd name="T34" fmla="*/ 1316 w 2480"/>
                <a:gd name="T35" fmla="*/ 1 h 1284"/>
                <a:gd name="T36" fmla="*/ 1453 w 2480"/>
                <a:gd name="T37" fmla="*/ 15 h 1284"/>
                <a:gd name="T38" fmla="*/ 1586 w 2480"/>
                <a:gd name="T39" fmla="*/ 44 h 1284"/>
                <a:gd name="T40" fmla="*/ 1713 w 2480"/>
                <a:gd name="T41" fmla="*/ 86 h 1284"/>
                <a:gd name="T42" fmla="*/ 1836 w 2480"/>
                <a:gd name="T43" fmla="*/ 142 h 1284"/>
                <a:gd name="T44" fmla="*/ 1953 w 2480"/>
                <a:gd name="T45" fmla="*/ 211 h 1284"/>
                <a:gd name="T46" fmla="*/ 2062 w 2480"/>
                <a:gd name="T47" fmla="*/ 291 h 1284"/>
                <a:gd name="T48" fmla="*/ 2163 w 2480"/>
                <a:gd name="T49" fmla="*/ 383 h 1284"/>
                <a:gd name="T50" fmla="*/ 2218 w 2480"/>
                <a:gd name="T51" fmla="*/ 445 h 1284"/>
                <a:gd name="T52" fmla="*/ 2241 w 2480"/>
                <a:gd name="T53" fmla="*/ 495 h 1284"/>
                <a:gd name="T54" fmla="*/ 2243 w 2480"/>
                <a:gd name="T55" fmla="*/ 549 h 1284"/>
                <a:gd name="T56" fmla="*/ 2225 w 2480"/>
                <a:gd name="T57" fmla="*/ 600 h 1284"/>
                <a:gd name="T58" fmla="*/ 2196 w 2480"/>
                <a:gd name="T59" fmla="*/ 634 h 1284"/>
                <a:gd name="T60" fmla="*/ 2148 w 2480"/>
                <a:gd name="T61" fmla="*/ 661 h 1284"/>
                <a:gd name="T62" fmla="*/ 2094 w 2480"/>
                <a:gd name="T63" fmla="*/ 668 h 1284"/>
                <a:gd name="T64" fmla="*/ 2041 w 2480"/>
                <a:gd name="T65" fmla="*/ 655 h 1284"/>
                <a:gd name="T66" fmla="*/ 1996 w 2480"/>
                <a:gd name="T67" fmla="*/ 620 h 1284"/>
                <a:gd name="T68" fmla="*/ 1941 w 2480"/>
                <a:gd name="T69" fmla="*/ 563 h 1284"/>
                <a:gd name="T70" fmla="*/ 1861 w 2480"/>
                <a:gd name="T71" fmla="*/ 493 h 1284"/>
                <a:gd name="T72" fmla="*/ 1774 w 2480"/>
                <a:gd name="T73" fmla="*/ 433 h 1284"/>
                <a:gd name="T74" fmla="*/ 1682 w 2480"/>
                <a:gd name="T75" fmla="*/ 382 h 1284"/>
                <a:gd name="T76" fmla="*/ 1586 w 2480"/>
                <a:gd name="T77" fmla="*/ 341 h 1284"/>
                <a:gd name="T78" fmla="*/ 1485 w 2480"/>
                <a:gd name="T79" fmla="*/ 311 h 1284"/>
                <a:gd name="T80" fmla="*/ 1381 w 2480"/>
                <a:gd name="T81" fmla="*/ 292 h 1284"/>
                <a:gd name="T82" fmla="*/ 1275 w 2480"/>
                <a:gd name="T83" fmla="*/ 284 h 1284"/>
                <a:gd name="T84" fmla="*/ 1166 w 2480"/>
                <a:gd name="T85" fmla="*/ 286 h 1284"/>
                <a:gd name="T86" fmla="*/ 1005 w 2480"/>
                <a:gd name="T87" fmla="*/ 313 h 1284"/>
                <a:gd name="T88" fmla="*/ 854 w 2480"/>
                <a:gd name="T89" fmla="*/ 364 h 1284"/>
                <a:gd name="T90" fmla="*/ 714 w 2480"/>
                <a:gd name="T91" fmla="*/ 437 h 1284"/>
                <a:gd name="T92" fmla="*/ 588 w 2480"/>
                <a:gd name="T93" fmla="*/ 533 h 1284"/>
                <a:gd name="T94" fmla="*/ 479 w 2480"/>
                <a:gd name="T95" fmla="*/ 646 h 1284"/>
                <a:gd name="T96" fmla="*/ 387 w 2480"/>
                <a:gd name="T97" fmla="*/ 776 h 1284"/>
                <a:gd name="T98" fmla="*/ 317 w 2480"/>
                <a:gd name="T99" fmla="*/ 922 h 1284"/>
                <a:gd name="T100" fmla="*/ 2338 w 2480"/>
                <a:gd name="T101" fmla="*/ 1000 h 1284"/>
                <a:gd name="T102" fmla="*/ 2393 w 2480"/>
                <a:gd name="T103" fmla="*/ 1011 h 1284"/>
                <a:gd name="T104" fmla="*/ 2438 w 2480"/>
                <a:gd name="T105" fmla="*/ 1042 h 1284"/>
                <a:gd name="T106" fmla="*/ 2469 w 2480"/>
                <a:gd name="T107" fmla="*/ 1086 h 1284"/>
                <a:gd name="T108" fmla="*/ 2480 w 2480"/>
                <a:gd name="T109" fmla="*/ 1142 h 1284"/>
                <a:gd name="T110" fmla="*/ 2474 w 2480"/>
                <a:gd name="T111" fmla="*/ 1184 h 1284"/>
                <a:gd name="T112" fmla="*/ 2448 w 2480"/>
                <a:gd name="T113" fmla="*/ 1232 h 1284"/>
                <a:gd name="T114" fmla="*/ 2406 w 2480"/>
                <a:gd name="T115" fmla="*/ 1266 h 1284"/>
                <a:gd name="T116" fmla="*/ 2352 w 2480"/>
                <a:gd name="T117" fmla="*/ 1283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80" h="1284">
                  <a:moveTo>
                    <a:pt x="2338" y="1284"/>
                  </a:moveTo>
                  <a:lnTo>
                    <a:pt x="261" y="1284"/>
                  </a:lnTo>
                  <a:lnTo>
                    <a:pt x="261" y="1284"/>
                  </a:lnTo>
                  <a:lnTo>
                    <a:pt x="246" y="1283"/>
                  </a:lnTo>
                  <a:lnTo>
                    <a:pt x="231" y="1282"/>
                  </a:lnTo>
                  <a:lnTo>
                    <a:pt x="216" y="1280"/>
                  </a:lnTo>
                  <a:lnTo>
                    <a:pt x="202" y="1277"/>
                  </a:lnTo>
                  <a:lnTo>
                    <a:pt x="187" y="1274"/>
                  </a:lnTo>
                  <a:lnTo>
                    <a:pt x="174" y="1269"/>
                  </a:lnTo>
                  <a:lnTo>
                    <a:pt x="160" y="1264"/>
                  </a:lnTo>
                  <a:lnTo>
                    <a:pt x="147" y="1258"/>
                  </a:lnTo>
                  <a:lnTo>
                    <a:pt x="133" y="1251"/>
                  </a:lnTo>
                  <a:lnTo>
                    <a:pt x="120" y="1243"/>
                  </a:lnTo>
                  <a:lnTo>
                    <a:pt x="109" y="1235"/>
                  </a:lnTo>
                  <a:lnTo>
                    <a:pt x="96" y="1227"/>
                  </a:lnTo>
                  <a:lnTo>
                    <a:pt x="86" y="1216"/>
                  </a:lnTo>
                  <a:lnTo>
                    <a:pt x="74" y="1206"/>
                  </a:lnTo>
                  <a:lnTo>
                    <a:pt x="65" y="1195"/>
                  </a:lnTo>
                  <a:lnTo>
                    <a:pt x="54" y="1184"/>
                  </a:lnTo>
                  <a:lnTo>
                    <a:pt x="54" y="1184"/>
                  </a:lnTo>
                  <a:lnTo>
                    <a:pt x="46" y="1171"/>
                  </a:lnTo>
                  <a:lnTo>
                    <a:pt x="38" y="1159"/>
                  </a:lnTo>
                  <a:lnTo>
                    <a:pt x="30" y="1146"/>
                  </a:lnTo>
                  <a:lnTo>
                    <a:pt x="24" y="1134"/>
                  </a:lnTo>
                  <a:lnTo>
                    <a:pt x="18" y="1120"/>
                  </a:lnTo>
                  <a:lnTo>
                    <a:pt x="13" y="1106"/>
                  </a:lnTo>
                  <a:lnTo>
                    <a:pt x="8" y="1092"/>
                  </a:lnTo>
                  <a:lnTo>
                    <a:pt x="5" y="1078"/>
                  </a:lnTo>
                  <a:lnTo>
                    <a:pt x="3" y="1063"/>
                  </a:lnTo>
                  <a:lnTo>
                    <a:pt x="1" y="1050"/>
                  </a:lnTo>
                  <a:lnTo>
                    <a:pt x="0" y="1035"/>
                  </a:lnTo>
                  <a:lnTo>
                    <a:pt x="0" y="1021"/>
                  </a:lnTo>
                  <a:lnTo>
                    <a:pt x="0" y="1006"/>
                  </a:lnTo>
                  <a:lnTo>
                    <a:pt x="2" y="991"/>
                  </a:lnTo>
                  <a:lnTo>
                    <a:pt x="4" y="977"/>
                  </a:lnTo>
                  <a:lnTo>
                    <a:pt x="7" y="962"/>
                  </a:lnTo>
                  <a:lnTo>
                    <a:pt x="7" y="962"/>
                  </a:lnTo>
                  <a:lnTo>
                    <a:pt x="22" y="910"/>
                  </a:lnTo>
                  <a:lnTo>
                    <a:pt x="39" y="858"/>
                  </a:lnTo>
                  <a:lnTo>
                    <a:pt x="58" y="807"/>
                  </a:lnTo>
                  <a:lnTo>
                    <a:pt x="78" y="757"/>
                  </a:lnTo>
                  <a:lnTo>
                    <a:pt x="100" y="709"/>
                  </a:lnTo>
                  <a:lnTo>
                    <a:pt x="126" y="662"/>
                  </a:lnTo>
                  <a:lnTo>
                    <a:pt x="152" y="616"/>
                  </a:lnTo>
                  <a:lnTo>
                    <a:pt x="180" y="572"/>
                  </a:lnTo>
                  <a:lnTo>
                    <a:pt x="209" y="529"/>
                  </a:lnTo>
                  <a:lnTo>
                    <a:pt x="241" y="488"/>
                  </a:lnTo>
                  <a:lnTo>
                    <a:pt x="274" y="447"/>
                  </a:lnTo>
                  <a:lnTo>
                    <a:pt x="309" y="408"/>
                  </a:lnTo>
                  <a:lnTo>
                    <a:pt x="346" y="371"/>
                  </a:lnTo>
                  <a:lnTo>
                    <a:pt x="383" y="335"/>
                  </a:lnTo>
                  <a:lnTo>
                    <a:pt x="422" y="301"/>
                  </a:lnTo>
                  <a:lnTo>
                    <a:pt x="462" y="268"/>
                  </a:lnTo>
                  <a:lnTo>
                    <a:pt x="504" y="237"/>
                  </a:lnTo>
                  <a:lnTo>
                    <a:pt x="547" y="208"/>
                  </a:lnTo>
                  <a:lnTo>
                    <a:pt x="591" y="180"/>
                  </a:lnTo>
                  <a:lnTo>
                    <a:pt x="636" y="154"/>
                  </a:lnTo>
                  <a:lnTo>
                    <a:pt x="683" y="130"/>
                  </a:lnTo>
                  <a:lnTo>
                    <a:pt x="730" y="108"/>
                  </a:lnTo>
                  <a:lnTo>
                    <a:pt x="778" y="88"/>
                  </a:lnTo>
                  <a:lnTo>
                    <a:pt x="827" y="70"/>
                  </a:lnTo>
                  <a:lnTo>
                    <a:pt x="878" y="54"/>
                  </a:lnTo>
                  <a:lnTo>
                    <a:pt x="929" y="39"/>
                  </a:lnTo>
                  <a:lnTo>
                    <a:pt x="980" y="28"/>
                  </a:lnTo>
                  <a:lnTo>
                    <a:pt x="1033" y="17"/>
                  </a:lnTo>
                  <a:lnTo>
                    <a:pt x="1086" y="9"/>
                  </a:lnTo>
                  <a:lnTo>
                    <a:pt x="1139" y="4"/>
                  </a:lnTo>
                  <a:lnTo>
                    <a:pt x="1194" y="1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83" y="0"/>
                  </a:lnTo>
                  <a:lnTo>
                    <a:pt x="1316" y="1"/>
                  </a:lnTo>
                  <a:lnTo>
                    <a:pt x="1351" y="4"/>
                  </a:lnTo>
                  <a:lnTo>
                    <a:pt x="1386" y="7"/>
                  </a:lnTo>
                  <a:lnTo>
                    <a:pt x="1419" y="11"/>
                  </a:lnTo>
                  <a:lnTo>
                    <a:pt x="1453" y="15"/>
                  </a:lnTo>
                  <a:lnTo>
                    <a:pt x="1486" y="22"/>
                  </a:lnTo>
                  <a:lnTo>
                    <a:pt x="1520" y="28"/>
                  </a:lnTo>
                  <a:lnTo>
                    <a:pt x="1552" y="36"/>
                  </a:lnTo>
                  <a:lnTo>
                    <a:pt x="1586" y="44"/>
                  </a:lnTo>
                  <a:lnTo>
                    <a:pt x="1618" y="54"/>
                  </a:lnTo>
                  <a:lnTo>
                    <a:pt x="1650" y="63"/>
                  </a:lnTo>
                  <a:lnTo>
                    <a:pt x="1682" y="75"/>
                  </a:lnTo>
                  <a:lnTo>
                    <a:pt x="1713" y="86"/>
                  </a:lnTo>
                  <a:lnTo>
                    <a:pt x="1745" y="99"/>
                  </a:lnTo>
                  <a:lnTo>
                    <a:pt x="1776" y="112"/>
                  </a:lnTo>
                  <a:lnTo>
                    <a:pt x="1807" y="127"/>
                  </a:lnTo>
                  <a:lnTo>
                    <a:pt x="1836" y="142"/>
                  </a:lnTo>
                  <a:lnTo>
                    <a:pt x="1866" y="158"/>
                  </a:lnTo>
                  <a:lnTo>
                    <a:pt x="1896" y="175"/>
                  </a:lnTo>
                  <a:lnTo>
                    <a:pt x="1925" y="192"/>
                  </a:lnTo>
                  <a:lnTo>
                    <a:pt x="1953" y="211"/>
                  </a:lnTo>
                  <a:lnTo>
                    <a:pt x="1982" y="229"/>
                  </a:lnTo>
                  <a:lnTo>
                    <a:pt x="2009" y="249"/>
                  </a:lnTo>
                  <a:lnTo>
                    <a:pt x="2036" y="269"/>
                  </a:lnTo>
                  <a:lnTo>
                    <a:pt x="2062" y="291"/>
                  </a:lnTo>
                  <a:lnTo>
                    <a:pt x="2088" y="313"/>
                  </a:lnTo>
                  <a:lnTo>
                    <a:pt x="2113" y="335"/>
                  </a:lnTo>
                  <a:lnTo>
                    <a:pt x="2139" y="359"/>
                  </a:lnTo>
                  <a:lnTo>
                    <a:pt x="2163" y="383"/>
                  </a:lnTo>
                  <a:lnTo>
                    <a:pt x="2187" y="408"/>
                  </a:lnTo>
                  <a:lnTo>
                    <a:pt x="2210" y="433"/>
                  </a:lnTo>
                  <a:lnTo>
                    <a:pt x="2210" y="433"/>
                  </a:lnTo>
                  <a:lnTo>
                    <a:pt x="2218" y="445"/>
                  </a:lnTo>
                  <a:lnTo>
                    <a:pt x="2227" y="456"/>
                  </a:lnTo>
                  <a:lnTo>
                    <a:pt x="2233" y="469"/>
                  </a:lnTo>
                  <a:lnTo>
                    <a:pt x="2238" y="482"/>
                  </a:lnTo>
                  <a:lnTo>
                    <a:pt x="2241" y="495"/>
                  </a:lnTo>
                  <a:lnTo>
                    <a:pt x="2243" y="509"/>
                  </a:lnTo>
                  <a:lnTo>
                    <a:pt x="2244" y="522"/>
                  </a:lnTo>
                  <a:lnTo>
                    <a:pt x="2244" y="536"/>
                  </a:lnTo>
                  <a:lnTo>
                    <a:pt x="2243" y="549"/>
                  </a:lnTo>
                  <a:lnTo>
                    <a:pt x="2240" y="563"/>
                  </a:lnTo>
                  <a:lnTo>
                    <a:pt x="2236" y="576"/>
                  </a:lnTo>
                  <a:lnTo>
                    <a:pt x="2231" y="589"/>
                  </a:lnTo>
                  <a:lnTo>
                    <a:pt x="2225" y="600"/>
                  </a:lnTo>
                  <a:lnTo>
                    <a:pt x="2216" y="612"/>
                  </a:lnTo>
                  <a:lnTo>
                    <a:pt x="2207" y="623"/>
                  </a:lnTo>
                  <a:lnTo>
                    <a:pt x="2196" y="634"/>
                  </a:lnTo>
                  <a:lnTo>
                    <a:pt x="2196" y="634"/>
                  </a:lnTo>
                  <a:lnTo>
                    <a:pt x="2185" y="642"/>
                  </a:lnTo>
                  <a:lnTo>
                    <a:pt x="2173" y="651"/>
                  </a:lnTo>
                  <a:lnTo>
                    <a:pt x="2161" y="657"/>
                  </a:lnTo>
                  <a:lnTo>
                    <a:pt x="2148" y="661"/>
                  </a:lnTo>
                  <a:lnTo>
                    <a:pt x="2134" y="665"/>
                  </a:lnTo>
                  <a:lnTo>
                    <a:pt x="2121" y="667"/>
                  </a:lnTo>
                  <a:lnTo>
                    <a:pt x="2107" y="668"/>
                  </a:lnTo>
                  <a:lnTo>
                    <a:pt x="2094" y="668"/>
                  </a:lnTo>
                  <a:lnTo>
                    <a:pt x="2080" y="667"/>
                  </a:lnTo>
                  <a:lnTo>
                    <a:pt x="2066" y="664"/>
                  </a:lnTo>
                  <a:lnTo>
                    <a:pt x="2054" y="660"/>
                  </a:lnTo>
                  <a:lnTo>
                    <a:pt x="2041" y="655"/>
                  </a:lnTo>
                  <a:lnTo>
                    <a:pt x="2029" y="649"/>
                  </a:lnTo>
                  <a:lnTo>
                    <a:pt x="2017" y="640"/>
                  </a:lnTo>
                  <a:lnTo>
                    <a:pt x="2006" y="631"/>
                  </a:lnTo>
                  <a:lnTo>
                    <a:pt x="1996" y="620"/>
                  </a:lnTo>
                  <a:lnTo>
                    <a:pt x="1996" y="620"/>
                  </a:lnTo>
                  <a:lnTo>
                    <a:pt x="1978" y="600"/>
                  </a:lnTo>
                  <a:lnTo>
                    <a:pt x="1960" y="582"/>
                  </a:lnTo>
                  <a:lnTo>
                    <a:pt x="1941" y="563"/>
                  </a:lnTo>
                  <a:lnTo>
                    <a:pt x="1921" y="544"/>
                  </a:lnTo>
                  <a:lnTo>
                    <a:pt x="1902" y="527"/>
                  </a:lnTo>
                  <a:lnTo>
                    <a:pt x="1881" y="510"/>
                  </a:lnTo>
                  <a:lnTo>
                    <a:pt x="1861" y="493"/>
                  </a:lnTo>
                  <a:lnTo>
                    <a:pt x="1840" y="477"/>
                  </a:lnTo>
                  <a:lnTo>
                    <a:pt x="1818" y="461"/>
                  </a:lnTo>
                  <a:lnTo>
                    <a:pt x="1796" y="447"/>
                  </a:lnTo>
                  <a:lnTo>
                    <a:pt x="1774" y="433"/>
                  </a:lnTo>
                  <a:lnTo>
                    <a:pt x="1752" y="420"/>
                  </a:lnTo>
                  <a:lnTo>
                    <a:pt x="1729" y="406"/>
                  </a:lnTo>
                  <a:lnTo>
                    <a:pt x="1706" y="395"/>
                  </a:lnTo>
                  <a:lnTo>
                    <a:pt x="1682" y="382"/>
                  </a:lnTo>
                  <a:lnTo>
                    <a:pt x="1659" y="372"/>
                  </a:lnTo>
                  <a:lnTo>
                    <a:pt x="1635" y="361"/>
                  </a:lnTo>
                  <a:lnTo>
                    <a:pt x="1610" y="351"/>
                  </a:lnTo>
                  <a:lnTo>
                    <a:pt x="1586" y="341"/>
                  </a:lnTo>
                  <a:lnTo>
                    <a:pt x="1560" y="333"/>
                  </a:lnTo>
                  <a:lnTo>
                    <a:pt x="1535" y="326"/>
                  </a:lnTo>
                  <a:lnTo>
                    <a:pt x="1510" y="318"/>
                  </a:lnTo>
                  <a:lnTo>
                    <a:pt x="1485" y="311"/>
                  </a:lnTo>
                  <a:lnTo>
                    <a:pt x="1459" y="306"/>
                  </a:lnTo>
                  <a:lnTo>
                    <a:pt x="1434" y="301"/>
                  </a:lnTo>
                  <a:lnTo>
                    <a:pt x="1408" y="295"/>
                  </a:lnTo>
                  <a:lnTo>
                    <a:pt x="1381" y="292"/>
                  </a:lnTo>
                  <a:lnTo>
                    <a:pt x="1355" y="289"/>
                  </a:lnTo>
                  <a:lnTo>
                    <a:pt x="1328" y="286"/>
                  </a:lnTo>
                  <a:lnTo>
                    <a:pt x="1302" y="285"/>
                  </a:lnTo>
                  <a:lnTo>
                    <a:pt x="1275" y="284"/>
                  </a:lnTo>
                  <a:lnTo>
                    <a:pt x="1248" y="283"/>
                  </a:lnTo>
                  <a:lnTo>
                    <a:pt x="1248" y="283"/>
                  </a:lnTo>
                  <a:lnTo>
                    <a:pt x="1206" y="284"/>
                  </a:lnTo>
                  <a:lnTo>
                    <a:pt x="1166" y="286"/>
                  </a:lnTo>
                  <a:lnTo>
                    <a:pt x="1125" y="290"/>
                  </a:lnTo>
                  <a:lnTo>
                    <a:pt x="1084" y="296"/>
                  </a:lnTo>
                  <a:lnTo>
                    <a:pt x="1044" y="304"/>
                  </a:lnTo>
                  <a:lnTo>
                    <a:pt x="1005" y="313"/>
                  </a:lnTo>
                  <a:lnTo>
                    <a:pt x="967" y="324"/>
                  </a:lnTo>
                  <a:lnTo>
                    <a:pt x="928" y="335"/>
                  </a:lnTo>
                  <a:lnTo>
                    <a:pt x="890" y="349"/>
                  </a:lnTo>
                  <a:lnTo>
                    <a:pt x="854" y="364"/>
                  </a:lnTo>
                  <a:lnTo>
                    <a:pt x="818" y="380"/>
                  </a:lnTo>
                  <a:lnTo>
                    <a:pt x="782" y="398"/>
                  </a:lnTo>
                  <a:lnTo>
                    <a:pt x="748" y="418"/>
                  </a:lnTo>
                  <a:lnTo>
                    <a:pt x="714" y="437"/>
                  </a:lnTo>
                  <a:lnTo>
                    <a:pt x="681" y="459"/>
                  </a:lnTo>
                  <a:lnTo>
                    <a:pt x="649" y="482"/>
                  </a:lnTo>
                  <a:lnTo>
                    <a:pt x="618" y="506"/>
                  </a:lnTo>
                  <a:lnTo>
                    <a:pt x="588" y="533"/>
                  </a:lnTo>
                  <a:lnTo>
                    <a:pt x="558" y="559"/>
                  </a:lnTo>
                  <a:lnTo>
                    <a:pt x="531" y="587"/>
                  </a:lnTo>
                  <a:lnTo>
                    <a:pt x="504" y="616"/>
                  </a:lnTo>
                  <a:lnTo>
                    <a:pt x="479" y="646"/>
                  </a:lnTo>
                  <a:lnTo>
                    <a:pt x="453" y="677"/>
                  </a:lnTo>
                  <a:lnTo>
                    <a:pt x="430" y="709"/>
                  </a:lnTo>
                  <a:lnTo>
                    <a:pt x="408" y="743"/>
                  </a:lnTo>
                  <a:lnTo>
                    <a:pt x="387" y="776"/>
                  </a:lnTo>
                  <a:lnTo>
                    <a:pt x="368" y="812"/>
                  </a:lnTo>
                  <a:lnTo>
                    <a:pt x="350" y="847"/>
                  </a:lnTo>
                  <a:lnTo>
                    <a:pt x="333" y="885"/>
                  </a:lnTo>
                  <a:lnTo>
                    <a:pt x="317" y="922"/>
                  </a:lnTo>
                  <a:lnTo>
                    <a:pt x="304" y="961"/>
                  </a:lnTo>
                  <a:lnTo>
                    <a:pt x="292" y="1000"/>
                  </a:lnTo>
                  <a:lnTo>
                    <a:pt x="2338" y="1000"/>
                  </a:lnTo>
                  <a:lnTo>
                    <a:pt x="2338" y="1000"/>
                  </a:lnTo>
                  <a:lnTo>
                    <a:pt x="2352" y="1001"/>
                  </a:lnTo>
                  <a:lnTo>
                    <a:pt x="2367" y="1003"/>
                  </a:lnTo>
                  <a:lnTo>
                    <a:pt x="2381" y="1006"/>
                  </a:lnTo>
                  <a:lnTo>
                    <a:pt x="2393" y="1011"/>
                  </a:lnTo>
                  <a:lnTo>
                    <a:pt x="2406" y="1017"/>
                  </a:lnTo>
                  <a:lnTo>
                    <a:pt x="2417" y="1025"/>
                  </a:lnTo>
                  <a:lnTo>
                    <a:pt x="2429" y="1032"/>
                  </a:lnTo>
                  <a:lnTo>
                    <a:pt x="2438" y="1042"/>
                  </a:lnTo>
                  <a:lnTo>
                    <a:pt x="2448" y="1052"/>
                  </a:lnTo>
                  <a:lnTo>
                    <a:pt x="2456" y="1062"/>
                  </a:lnTo>
                  <a:lnTo>
                    <a:pt x="2463" y="1074"/>
                  </a:lnTo>
                  <a:lnTo>
                    <a:pt x="2469" y="1086"/>
                  </a:lnTo>
                  <a:lnTo>
                    <a:pt x="2474" y="1100"/>
                  </a:lnTo>
                  <a:lnTo>
                    <a:pt x="2477" y="1114"/>
                  </a:lnTo>
                  <a:lnTo>
                    <a:pt x="2479" y="1127"/>
                  </a:lnTo>
                  <a:lnTo>
                    <a:pt x="2480" y="1142"/>
                  </a:lnTo>
                  <a:lnTo>
                    <a:pt x="2480" y="1142"/>
                  </a:lnTo>
                  <a:lnTo>
                    <a:pt x="2479" y="1156"/>
                  </a:lnTo>
                  <a:lnTo>
                    <a:pt x="2477" y="1170"/>
                  </a:lnTo>
                  <a:lnTo>
                    <a:pt x="2474" y="1184"/>
                  </a:lnTo>
                  <a:lnTo>
                    <a:pt x="2469" y="1197"/>
                  </a:lnTo>
                  <a:lnTo>
                    <a:pt x="2463" y="1210"/>
                  </a:lnTo>
                  <a:lnTo>
                    <a:pt x="2456" y="1221"/>
                  </a:lnTo>
                  <a:lnTo>
                    <a:pt x="2448" y="1232"/>
                  </a:lnTo>
                  <a:lnTo>
                    <a:pt x="2438" y="1242"/>
                  </a:lnTo>
                  <a:lnTo>
                    <a:pt x="2429" y="1252"/>
                  </a:lnTo>
                  <a:lnTo>
                    <a:pt x="2417" y="1260"/>
                  </a:lnTo>
                  <a:lnTo>
                    <a:pt x="2406" y="1266"/>
                  </a:lnTo>
                  <a:lnTo>
                    <a:pt x="2393" y="1273"/>
                  </a:lnTo>
                  <a:lnTo>
                    <a:pt x="2381" y="1278"/>
                  </a:lnTo>
                  <a:lnTo>
                    <a:pt x="2367" y="1281"/>
                  </a:lnTo>
                  <a:lnTo>
                    <a:pt x="2352" y="1283"/>
                  </a:lnTo>
                  <a:lnTo>
                    <a:pt x="2338" y="1284"/>
                  </a:lnTo>
                  <a:lnTo>
                    <a:pt x="2338" y="1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4" name="Freeform 294">
            <a:extLst>
              <a:ext uri="{FF2B5EF4-FFF2-40B4-BE49-F238E27FC236}">
                <a16:creationId xmlns:a16="http://schemas.microsoft.com/office/drawing/2014/main" id="{1A123C16-96BB-9D17-8EA7-6111DFFBA861}"/>
              </a:ext>
            </a:extLst>
          </p:cNvPr>
          <p:cNvSpPr/>
          <p:nvPr/>
        </p:nvSpPr>
        <p:spPr>
          <a:xfrm>
            <a:off x="9442674" y="1530410"/>
            <a:ext cx="274321" cy="348995"/>
          </a:xfrm>
          <a:custGeom>
            <a:avLst/>
            <a:gdLst/>
            <a:ahLst/>
            <a:cxnLst/>
            <a:rect l="0" t="0" r="0" b="0"/>
            <a:pathLst>
              <a:path w="274321" h="348995">
                <a:moveTo>
                  <a:pt x="274321" y="348995"/>
                </a:moveTo>
                <a:lnTo>
                  <a:pt x="185929" y="199262"/>
                </a:lnTo>
                <a:lnTo>
                  <a:pt x="179197" y="44450"/>
                </a:lnTo>
                <a:lnTo>
                  <a:pt x="137160" y="0"/>
                </a:lnTo>
                <a:lnTo>
                  <a:pt x="97156" y="44450"/>
                </a:lnTo>
                <a:lnTo>
                  <a:pt x="88393" y="199262"/>
                </a:lnTo>
                <a:lnTo>
                  <a:pt x="0" y="348995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5" name="Freeform 295">
            <a:extLst>
              <a:ext uri="{FF2B5EF4-FFF2-40B4-BE49-F238E27FC236}">
                <a16:creationId xmlns:a16="http://schemas.microsoft.com/office/drawing/2014/main" id="{697E839B-2BC0-7C24-9AE4-40CD0B0DBBCC}"/>
              </a:ext>
            </a:extLst>
          </p:cNvPr>
          <p:cNvSpPr/>
          <p:nvPr/>
        </p:nvSpPr>
        <p:spPr>
          <a:xfrm>
            <a:off x="9386286" y="1650805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6" name="Freeform 296">
            <a:extLst>
              <a:ext uri="{FF2B5EF4-FFF2-40B4-BE49-F238E27FC236}">
                <a16:creationId xmlns:a16="http://schemas.microsoft.com/office/drawing/2014/main" id="{37BCE25E-7F9A-537D-4D18-6FC525B3BC9D}"/>
              </a:ext>
            </a:extLst>
          </p:cNvPr>
          <p:cNvSpPr/>
          <p:nvPr/>
        </p:nvSpPr>
        <p:spPr>
          <a:xfrm>
            <a:off x="9386286" y="1880929"/>
            <a:ext cx="56388" cy="0"/>
          </a:xfrm>
          <a:custGeom>
            <a:avLst/>
            <a:gdLst/>
            <a:ahLst/>
            <a:cxnLst/>
            <a:rect l="0" t="0" r="0" b="0"/>
            <a:pathLst>
              <a:path w="56388">
                <a:moveTo>
                  <a:pt x="0" y="0"/>
                </a:moveTo>
                <a:lnTo>
                  <a:pt x="56388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7" name="Freeform 297">
            <a:extLst>
              <a:ext uri="{FF2B5EF4-FFF2-40B4-BE49-F238E27FC236}">
                <a16:creationId xmlns:a16="http://schemas.microsoft.com/office/drawing/2014/main" id="{568A49C0-21E2-75F9-9E5A-A9BD67E467F9}"/>
              </a:ext>
            </a:extLst>
          </p:cNvPr>
          <p:cNvSpPr/>
          <p:nvPr/>
        </p:nvSpPr>
        <p:spPr>
          <a:xfrm>
            <a:off x="9716995" y="1880929"/>
            <a:ext cx="56387" cy="0"/>
          </a:xfrm>
          <a:custGeom>
            <a:avLst/>
            <a:gdLst/>
            <a:ahLst/>
            <a:cxnLst/>
            <a:rect l="0" t="0" r="0" b="0"/>
            <a:pathLst>
              <a:path w="56387">
                <a:moveTo>
                  <a:pt x="0" y="0"/>
                </a:moveTo>
                <a:lnTo>
                  <a:pt x="56387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8" name="Freeform 298">
            <a:extLst>
              <a:ext uri="{FF2B5EF4-FFF2-40B4-BE49-F238E27FC236}">
                <a16:creationId xmlns:a16="http://schemas.microsoft.com/office/drawing/2014/main" id="{5C31BCCA-BE1E-3343-3072-E6329FC3EA6E}"/>
              </a:ext>
            </a:extLst>
          </p:cNvPr>
          <p:cNvSpPr/>
          <p:nvPr/>
        </p:nvSpPr>
        <p:spPr>
          <a:xfrm>
            <a:off x="9386286" y="1574605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9" name="Freeform 299">
            <a:extLst>
              <a:ext uri="{FF2B5EF4-FFF2-40B4-BE49-F238E27FC236}">
                <a16:creationId xmlns:a16="http://schemas.microsoft.com/office/drawing/2014/main" id="{0B9AFC2B-6C47-39D2-8786-A533D6977E26}"/>
              </a:ext>
            </a:extLst>
          </p:cNvPr>
          <p:cNvSpPr/>
          <p:nvPr/>
        </p:nvSpPr>
        <p:spPr>
          <a:xfrm>
            <a:off x="9774907" y="1650805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0" name="Freeform 300">
            <a:extLst>
              <a:ext uri="{FF2B5EF4-FFF2-40B4-BE49-F238E27FC236}">
                <a16:creationId xmlns:a16="http://schemas.microsoft.com/office/drawing/2014/main" id="{50A5A9B3-6A81-395C-2AB6-15A30F544A73}"/>
              </a:ext>
            </a:extLst>
          </p:cNvPr>
          <p:cNvSpPr/>
          <p:nvPr/>
        </p:nvSpPr>
        <p:spPr>
          <a:xfrm>
            <a:off x="9774907" y="1574605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1" name="Freeform 301">
            <a:extLst>
              <a:ext uri="{FF2B5EF4-FFF2-40B4-BE49-F238E27FC236}">
                <a16:creationId xmlns:a16="http://schemas.microsoft.com/office/drawing/2014/main" id="{36DBD0A5-2A88-AAAA-BCD0-4120ACF0DE86}"/>
              </a:ext>
            </a:extLst>
          </p:cNvPr>
          <p:cNvSpPr/>
          <p:nvPr/>
        </p:nvSpPr>
        <p:spPr>
          <a:xfrm>
            <a:off x="9540210" y="1574605"/>
            <a:ext cx="245364" cy="76200"/>
          </a:xfrm>
          <a:custGeom>
            <a:avLst/>
            <a:gdLst/>
            <a:ahLst/>
            <a:cxnLst/>
            <a:rect l="0" t="0" r="0" b="0"/>
            <a:pathLst>
              <a:path w="245364" h="76200">
                <a:moveTo>
                  <a:pt x="0" y="0"/>
                </a:moveTo>
                <a:lnTo>
                  <a:pt x="85090" y="76200"/>
                </a:lnTo>
                <a:lnTo>
                  <a:pt x="245364" y="7620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2" name="Freeform 302">
            <a:extLst>
              <a:ext uri="{FF2B5EF4-FFF2-40B4-BE49-F238E27FC236}">
                <a16:creationId xmlns:a16="http://schemas.microsoft.com/office/drawing/2014/main" id="{18D82203-5360-C13D-6AB7-4ACBAA375142}"/>
              </a:ext>
            </a:extLst>
          </p:cNvPr>
          <p:cNvSpPr/>
          <p:nvPr/>
        </p:nvSpPr>
        <p:spPr>
          <a:xfrm>
            <a:off x="9375619" y="1574605"/>
            <a:ext cx="245363" cy="76200"/>
          </a:xfrm>
          <a:custGeom>
            <a:avLst/>
            <a:gdLst/>
            <a:ahLst/>
            <a:cxnLst/>
            <a:rect l="0" t="0" r="0" b="0"/>
            <a:pathLst>
              <a:path w="245363" h="76200">
                <a:moveTo>
                  <a:pt x="245363" y="0"/>
                </a:moveTo>
                <a:lnTo>
                  <a:pt x="159130" y="76200"/>
                </a:lnTo>
                <a:lnTo>
                  <a:pt x="0" y="7620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3" name="Freeform 303">
            <a:extLst>
              <a:ext uri="{FF2B5EF4-FFF2-40B4-BE49-F238E27FC236}">
                <a16:creationId xmlns:a16="http://schemas.microsoft.com/office/drawing/2014/main" id="{A49C2E07-8D43-A8A7-256F-BDA193FA3505}"/>
              </a:ext>
            </a:extLst>
          </p:cNvPr>
          <p:cNvSpPr/>
          <p:nvPr/>
        </p:nvSpPr>
        <p:spPr>
          <a:xfrm>
            <a:off x="9535639" y="1659949"/>
            <a:ext cx="92964" cy="70105"/>
          </a:xfrm>
          <a:custGeom>
            <a:avLst/>
            <a:gdLst/>
            <a:ahLst/>
            <a:cxnLst/>
            <a:rect l="0" t="0" r="0" b="0"/>
            <a:pathLst>
              <a:path w="92964" h="70105">
                <a:moveTo>
                  <a:pt x="92964" y="70105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4" name="Freeform 304">
            <a:extLst>
              <a:ext uri="{FF2B5EF4-FFF2-40B4-BE49-F238E27FC236}">
                <a16:creationId xmlns:a16="http://schemas.microsoft.com/office/drawing/2014/main" id="{B0405F58-96DC-1D21-56A4-899813864ABC}"/>
              </a:ext>
            </a:extLst>
          </p:cNvPr>
          <p:cNvSpPr/>
          <p:nvPr/>
        </p:nvSpPr>
        <p:spPr>
          <a:xfrm>
            <a:off x="9531067" y="1659949"/>
            <a:ext cx="94488" cy="70105"/>
          </a:xfrm>
          <a:custGeom>
            <a:avLst/>
            <a:gdLst/>
            <a:ahLst/>
            <a:cxnLst/>
            <a:rect l="0" t="0" r="0" b="0"/>
            <a:pathLst>
              <a:path w="94488" h="70105">
                <a:moveTo>
                  <a:pt x="94488" y="0"/>
                </a:moveTo>
                <a:lnTo>
                  <a:pt x="0" y="70105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5" name="Freeform 305">
            <a:extLst>
              <a:ext uri="{FF2B5EF4-FFF2-40B4-BE49-F238E27FC236}">
                <a16:creationId xmlns:a16="http://schemas.microsoft.com/office/drawing/2014/main" id="{DBD217F8-6A7F-2C76-6C68-048073EA3BE4}"/>
              </a:ext>
            </a:extLst>
          </p:cNvPr>
          <p:cNvSpPr/>
          <p:nvPr/>
        </p:nvSpPr>
        <p:spPr>
          <a:xfrm>
            <a:off x="9531067" y="1730054"/>
            <a:ext cx="185928" cy="149351"/>
          </a:xfrm>
          <a:custGeom>
            <a:avLst/>
            <a:gdLst/>
            <a:ahLst/>
            <a:cxnLst/>
            <a:rect l="0" t="0" r="0" b="0"/>
            <a:pathLst>
              <a:path w="185928" h="149351">
                <a:moveTo>
                  <a:pt x="185928" y="14935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6" name="Freeform 306">
            <a:extLst>
              <a:ext uri="{FF2B5EF4-FFF2-40B4-BE49-F238E27FC236}">
                <a16:creationId xmlns:a16="http://schemas.microsoft.com/office/drawing/2014/main" id="{0BAE5CDD-4924-5983-14E1-5DC15766F31E}"/>
              </a:ext>
            </a:extLst>
          </p:cNvPr>
          <p:cNvSpPr/>
          <p:nvPr/>
        </p:nvSpPr>
        <p:spPr>
          <a:xfrm>
            <a:off x="9442674" y="1730054"/>
            <a:ext cx="185929" cy="149351"/>
          </a:xfrm>
          <a:custGeom>
            <a:avLst/>
            <a:gdLst/>
            <a:ahLst/>
            <a:cxnLst/>
            <a:rect l="0" t="0" r="0" b="0"/>
            <a:pathLst>
              <a:path w="185929" h="149351">
                <a:moveTo>
                  <a:pt x="185929" y="0"/>
                </a:moveTo>
                <a:lnTo>
                  <a:pt x="0" y="149351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7" name="Freeform 307">
            <a:extLst>
              <a:ext uri="{FF2B5EF4-FFF2-40B4-BE49-F238E27FC236}">
                <a16:creationId xmlns:a16="http://schemas.microsoft.com/office/drawing/2014/main" id="{9AA1CFA3-9185-6FCB-9E6F-09645B031124}"/>
              </a:ext>
            </a:extLst>
          </p:cNvPr>
          <p:cNvSpPr/>
          <p:nvPr/>
        </p:nvSpPr>
        <p:spPr>
          <a:xfrm>
            <a:off x="9442674" y="1834066"/>
            <a:ext cx="274321" cy="45339"/>
          </a:xfrm>
          <a:custGeom>
            <a:avLst/>
            <a:gdLst/>
            <a:ahLst/>
            <a:cxnLst/>
            <a:rect l="0" t="0" r="0" b="0"/>
            <a:pathLst>
              <a:path w="274321" h="45339">
                <a:moveTo>
                  <a:pt x="274321" y="45339"/>
                </a:moveTo>
                <a:cubicBezTo>
                  <a:pt x="245365" y="28702"/>
                  <a:pt x="217044" y="17781"/>
                  <a:pt x="193803" y="10795"/>
                </a:cubicBezTo>
                <a:cubicBezTo>
                  <a:pt x="157481" y="0"/>
                  <a:pt x="116841" y="0"/>
                  <a:pt x="80519" y="10795"/>
                </a:cubicBezTo>
                <a:cubicBezTo>
                  <a:pt x="57150" y="17781"/>
                  <a:pt x="28957" y="28702"/>
                  <a:pt x="0" y="45339"/>
                </a:cubicBez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8" name="Freeform 308">
            <a:extLst>
              <a:ext uri="{FF2B5EF4-FFF2-40B4-BE49-F238E27FC236}">
                <a16:creationId xmlns:a16="http://schemas.microsoft.com/office/drawing/2014/main" id="{338E797C-93A2-DDA2-954F-2D070954144B}"/>
              </a:ext>
            </a:extLst>
          </p:cNvPr>
          <p:cNvSpPr/>
          <p:nvPr/>
        </p:nvSpPr>
        <p:spPr>
          <a:xfrm>
            <a:off x="9375619" y="1574605"/>
            <a:ext cx="164591" cy="0"/>
          </a:xfrm>
          <a:custGeom>
            <a:avLst/>
            <a:gdLst/>
            <a:ahLst/>
            <a:cxnLst/>
            <a:rect l="0" t="0" r="0" b="0"/>
            <a:pathLst>
              <a:path w="164591">
                <a:moveTo>
                  <a:pt x="0" y="0"/>
                </a:moveTo>
                <a:lnTo>
                  <a:pt x="164591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9" name="Freeform 309">
            <a:extLst>
              <a:ext uri="{FF2B5EF4-FFF2-40B4-BE49-F238E27FC236}">
                <a16:creationId xmlns:a16="http://schemas.microsoft.com/office/drawing/2014/main" id="{D1DB95FA-7A4C-A7E7-DE82-469BF6ADF0FC}"/>
              </a:ext>
            </a:extLst>
          </p:cNvPr>
          <p:cNvSpPr/>
          <p:nvPr/>
        </p:nvSpPr>
        <p:spPr>
          <a:xfrm>
            <a:off x="9620982" y="1574605"/>
            <a:ext cx="164592" cy="0"/>
          </a:xfrm>
          <a:custGeom>
            <a:avLst/>
            <a:gdLst/>
            <a:ahLst/>
            <a:cxnLst/>
            <a:rect l="0" t="0" r="0" b="0"/>
            <a:pathLst>
              <a:path w="164592">
                <a:moveTo>
                  <a:pt x="0" y="0"/>
                </a:moveTo>
                <a:lnTo>
                  <a:pt x="164592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0" name="Freeform 310">
            <a:extLst>
              <a:ext uri="{FF2B5EF4-FFF2-40B4-BE49-F238E27FC236}">
                <a16:creationId xmlns:a16="http://schemas.microsoft.com/office/drawing/2014/main" id="{5350D16C-1BFD-C3CE-EBC2-51EB787E82E6}"/>
              </a:ext>
            </a:extLst>
          </p:cNvPr>
          <p:cNvSpPr/>
          <p:nvPr/>
        </p:nvSpPr>
        <p:spPr>
          <a:xfrm>
            <a:off x="4500594" y="5466533"/>
            <a:ext cx="345947" cy="249936"/>
          </a:xfrm>
          <a:custGeom>
            <a:avLst/>
            <a:gdLst/>
            <a:ahLst/>
            <a:cxnLst/>
            <a:rect l="0" t="0" r="0" b="0"/>
            <a:pathLst>
              <a:path w="345947" h="249936">
                <a:moveTo>
                  <a:pt x="345947" y="0"/>
                </a:moveTo>
                <a:lnTo>
                  <a:pt x="345947" y="249936"/>
                </a:lnTo>
                <a:lnTo>
                  <a:pt x="0" y="249936"/>
                </a:ln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1" name="Freeform 311">
            <a:extLst>
              <a:ext uri="{FF2B5EF4-FFF2-40B4-BE49-F238E27FC236}">
                <a16:creationId xmlns:a16="http://schemas.microsoft.com/office/drawing/2014/main" id="{58795AD9-2616-D451-6D62-76E9B0491014}"/>
              </a:ext>
            </a:extLst>
          </p:cNvPr>
          <p:cNvSpPr/>
          <p:nvPr/>
        </p:nvSpPr>
        <p:spPr>
          <a:xfrm>
            <a:off x="4738338" y="5336993"/>
            <a:ext cx="89915" cy="112776"/>
          </a:xfrm>
          <a:custGeom>
            <a:avLst/>
            <a:gdLst/>
            <a:ahLst/>
            <a:cxnLst/>
            <a:rect l="0" t="0" r="0" b="0"/>
            <a:pathLst>
              <a:path w="89915" h="112776">
                <a:moveTo>
                  <a:pt x="89915" y="112776"/>
                </a:moveTo>
                <a:lnTo>
                  <a:pt x="89915" y="0"/>
                </a:lnTo>
                <a:lnTo>
                  <a:pt x="0" y="0"/>
                </a:lnTo>
                <a:lnTo>
                  <a:pt x="0" y="36551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2" name="Freeform 312">
            <a:extLst>
              <a:ext uri="{FF2B5EF4-FFF2-40B4-BE49-F238E27FC236}">
                <a16:creationId xmlns:a16="http://schemas.microsoft.com/office/drawing/2014/main" id="{9E630DB2-8587-7888-9B47-76D3233FA661}"/>
              </a:ext>
            </a:extLst>
          </p:cNvPr>
          <p:cNvSpPr/>
          <p:nvPr/>
        </p:nvSpPr>
        <p:spPr>
          <a:xfrm>
            <a:off x="4465541" y="5318705"/>
            <a:ext cx="417577" cy="178308"/>
          </a:xfrm>
          <a:custGeom>
            <a:avLst/>
            <a:gdLst/>
            <a:ahLst/>
            <a:cxnLst/>
            <a:rect l="0" t="0" r="0" b="0"/>
            <a:pathLst>
              <a:path w="417577" h="178308">
                <a:moveTo>
                  <a:pt x="0" y="178308"/>
                </a:moveTo>
                <a:lnTo>
                  <a:pt x="208789" y="0"/>
                </a:lnTo>
                <a:lnTo>
                  <a:pt x="417577" y="178308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3" name="Freeform 313">
            <a:extLst>
              <a:ext uri="{FF2B5EF4-FFF2-40B4-BE49-F238E27FC236}">
                <a16:creationId xmlns:a16="http://schemas.microsoft.com/office/drawing/2014/main" id="{1A1254B3-F374-659B-942B-46ABD6DF07DE}"/>
              </a:ext>
            </a:extLst>
          </p:cNvPr>
          <p:cNvSpPr/>
          <p:nvPr/>
        </p:nvSpPr>
        <p:spPr>
          <a:xfrm>
            <a:off x="4655788" y="5539685"/>
            <a:ext cx="93218" cy="130188"/>
          </a:xfrm>
          <a:custGeom>
            <a:avLst/>
            <a:gdLst/>
            <a:ahLst/>
            <a:cxnLst/>
            <a:rect l="0" t="0" r="0" b="0"/>
            <a:pathLst>
              <a:path w="93218" h="130188">
                <a:moveTo>
                  <a:pt x="93218" y="0"/>
                </a:moveTo>
                <a:cubicBezTo>
                  <a:pt x="93218" y="0"/>
                  <a:pt x="69088" y="15355"/>
                  <a:pt x="43942" y="21057"/>
                </a:cubicBezTo>
                <a:cubicBezTo>
                  <a:pt x="18923" y="26759"/>
                  <a:pt x="2413" y="55144"/>
                  <a:pt x="2413" y="55144"/>
                </a:cubicBezTo>
                <a:cubicBezTo>
                  <a:pt x="2413" y="55144"/>
                  <a:pt x="0" y="78499"/>
                  <a:pt x="4571" y="104356"/>
                </a:cubicBezTo>
                <a:cubicBezTo>
                  <a:pt x="9144" y="130188"/>
                  <a:pt x="6984" y="126276"/>
                  <a:pt x="6984" y="126276"/>
                </a:cubicBez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4" name="Freeform 314">
            <a:extLst>
              <a:ext uri="{FF2B5EF4-FFF2-40B4-BE49-F238E27FC236}">
                <a16:creationId xmlns:a16="http://schemas.microsoft.com/office/drawing/2014/main" id="{B5A08368-0CCB-242E-8F01-EEABBB7B33CB}"/>
              </a:ext>
            </a:extLst>
          </p:cNvPr>
          <p:cNvSpPr/>
          <p:nvPr/>
        </p:nvSpPr>
        <p:spPr>
          <a:xfrm>
            <a:off x="4560030" y="5529436"/>
            <a:ext cx="99059" cy="121527"/>
          </a:xfrm>
          <a:custGeom>
            <a:avLst/>
            <a:gdLst/>
            <a:ahLst/>
            <a:cxnLst/>
            <a:rect l="0" t="0" r="0" b="0"/>
            <a:pathLst>
              <a:path w="99059" h="121527">
                <a:moveTo>
                  <a:pt x="99059" y="44933"/>
                </a:moveTo>
                <a:cubicBezTo>
                  <a:pt x="90170" y="0"/>
                  <a:pt x="0" y="4255"/>
                  <a:pt x="0" y="4255"/>
                </a:cubicBezTo>
                <a:cubicBezTo>
                  <a:pt x="0" y="4255"/>
                  <a:pt x="14604" y="121527"/>
                  <a:pt x="98171" y="64910"/>
                </a:cubicBezTo>
                <a:cubicBezTo>
                  <a:pt x="98171" y="64910"/>
                  <a:pt x="96773" y="56604"/>
                  <a:pt x="99059" y="44933"/>
                </a:cubicBezTo>
                <a:close/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5" name="Freeform 316">
            <a:extLst>
              <a:ext uri="{FF2B5EF4-FFF2-40B4-BE49-F238E27FC236}">
                <a16:creationId xmlns:a16="http://schemas.microsoft.com/office/drawing/2014/main" id="{03EB5F78-4AE2-B02F-35E3-BBBE0824AA78}"/>
              </a:ext>
            </a:extLst>
          </p:cNvPr>
          <p:cNvSpPr/>
          <p:nvPr/>
        </p:nvSpPr>
        <p:spPr>
          <a:xfrm>
            <a:off x="4604226" y="5568641"/>
            <a:ext cx="53339" cy="25908"/>
          </a:xfrm>
          <a:custGeom>
            <a:avLst/>
            <a:gdLst/>
            <a:ahLst/>
            <a:cxnLst/>
            <a:rect l="0" t="0" r="0" b="0"/>
            <a:pathLst>
              <a:path w="53339" h="25908">
                <a:moveTo>
                  <a:pt x="0" y="0"/>
                </a:moveTo>
                <a:cubicBezTo>
                  <a:pt x="0" y="0"/>
                  <a:pt x="41910" y="8078"/>
                  <a:pt x="53339" y="25908"/>
                </a:cubicBez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6" name="Freeform 315">
            <a:extLst>
              <a:ext uri="{FF2B5EF4-FFF2-40B4-BE49-F238E27FC236}">
                <a16:creationId xmlns:a16="http://schemas.microsoft.com/office/drawing/2014/main" id="{E374D9B2-C8D7-4675-860F-D9DED5B6D02F}"/>
              </a:ext>
            </a:extLst>
          </p:cNvPr>
          <p:cNvSpPr/>
          <p:nvPr/>
        </p:nvSpPr>
        <p:spPr>
          <a:xfrm>
            <a:off x="4653247" y="5502193"/>
            <a:ext cx="130556" cy="181331"/>
          </a:xfrm>
          <a:custGeom>
            <a:avLst/>
            <a:gdLst/>
            <a:ahLst/>
            <a:cxnLst/>
            <a:rect l="0" t="0" r="0" b="0"/>
            <a:pathLst>
              <a:path w="130556" h="181331">
                <a:moveTo>
                  <a:pt x="130556" y="0"/>
                </a:moveTo>
                <a:cubicBezTo>
                  <a:pt x="31114" y="5233"/>
                  <a:pt x="7493" y="49175"/>
                  <a:pt x="2286" y="75781"/>
                </a:cubicBezTo>
                <a:cubicBezTo>
                  <a:pt x="0" y="87656"/>
                  <a:pt x="1396" y="96076"/>
                  <a:pt x="1396" y="96076"/>
                </a:cubicBezTo>
                <a:cubicBezTo>
                  <a:pt x="125857" y="181331"/>
                  <a:pt x="130556" y="0"/>
                  <a:pt x="130556" y="0"/>
                </a:cubicBezTo>
                <a:close/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34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97641-02AD-222D-F534-B56E8F56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Umsetzung für Rinteln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5A57A9-8BFD-E8CB-22F8-2A101BC3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D90EE-16AE-C476-281A-B1B69636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A3CA611-EDF3-09D5-50CF-01454EC68C1C}"/>
              </a:ext>
            </a:extLst>
          </p:cNvPr>
          <p:cNvSpPr/>
          <p:nvPr/>
        </p:nvSpPr>
        <p:spPr>
          <a:xfrm>
            <a:off x="7307264" y="1097053"/>
            <a:ext cx="3409950" cy="269582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draußen, Baum, Wolke, Himmel enthält.&#10;&#10;Automatisch generierte Beschreibung">
            <a:extLst>
              <a:ext uri="{FF2B5EF4-FFF2-40B4-BE49-F238E27FC236}">
                <a16:creationId xmlns:a16="http://schemas.microsoft.com/office/drawing/2014/main" id="{25CD767E-3992-5C5F-F2FE-0F3659F4D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5" t="661" r="14265" b="20427"/>
          <a:stretch/>
        </p:blipFill>
        <p:spPr>
          <a:xfrm>
            <a:off x="8983664" y="3590875"/>
            <a:ext cx="2514600" cy="1950297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56D1C1E-72FE-3444-03B1-118918D2EA02}"/>
              </a:ext>
            </a:extLst>
          </p:cNvPr>
          <p:cNvGrpSpPr/>
          <p:nvPr/>
        </p:nvGrpSpPr>
        <p:grpSpPr>
          <a:xfrm>
            <a:off x="8346801" y="1667708"/>
            <a:ext cx="1181638" cy="1152127"/>
            <a:chOff x="3678394" y="4334226"/>
            <a:chExt cx="417577" cy="397764"/>
          </a:xfrm>
        </p:grpSpPr>
        <p:sp>
          <p:nvSpPr>
            <p:cNvPr id="9" name="Freeform 310">
              <a:extLst>
                <a:ext uri="{FF2B5EF4-FFF2-40B4-BE49-F238E27FC236}">
                  <a16:creationId xmlns:a16="http://schemas.microsoft.com/office/drawing/2014/main" id="{502D0FDF-1C17-18B7-241A-FECECA1793F2}"/>
                </a:ext>
              </a:extLst>
            </p:cNvPr>
            <p:cNvSpPr/>
            <p:nvPr/>
          </p:nvSpPr>
          <p:spPr>
            <a:xfrm>
              <a:off x="3713447" y="4482054"/>
              <a:ext cx="345947" cy="249936"/>
            </a:xfrm>
            <a:custGeom>
              <a:avLst/>
              <a:gdLst/>
              <a:ahLst/>
              <a:cxnLst/>
              <a:rect l="0" t="0" r="0" b="0"/>
              <a:pathLst>
                <a:path w="345947" h="249936">
                  <a:moveTo>
                    <a:pt x="345947" y="0"/>
                  </a:moveTo>
                  <a:lnTo>
                    <a:pt x="345947" y="249936"/>
                  </a:lnTo>
                  <a:lnTo>
                    <a:pt x="0" y="249936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Freeform 311">
              <a:extLst>
                <a:ext uri="{FF2B5EF4-FFF2-40B4-BE49-F238E27FC236}">
                  <a16:creationId xmlns:a16="http://schemas.microsoft.com/office/drawing/2014/main" id="{6FA666B7-AF09-D595-5A8B-F9695BA153AA}"/>
                </a:ext>
              </a:extLst>
            </p:cNvPr>
            <p:cNvSpPr/>
            <p:nvPr/>
          </p:nvSpPr>
          <p:spPr>
            <a:xfrm>
              <a:off x="3951191" y="4352514"/>
              <a:ext cx="89915" cy="112776"/>
            </a:xfrm>
            <a:custGeom>
              <a:avLst/>
              <a:gdLst/>
              <a:ahLst/>
              <a:cxnLst/>
              <a:rect l="0" t="0" r="0" b="0"/>
              <a:pathLst>
                <a:path w="89915" h="112776">
                  <a:moveTo>
                    <a:pt x="89915" y="112776"/>
                  </a:moveTo>
                  <a:lnTo>
                    <a:pt x="89915" y="0"/>
                  </a:lnTo>
                  <a:lnTo>
                    <a:pt x="0" y="0"/>
                  </a:lnTo>
                  <a:lnTo>
                    <a:pt x="0" y="36551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" name="Freeform 312">
              <a:extLst>
                <a:ext uri="{FF2B5EF4-FFF2-40B4-BE49-F238E27FC236}">
                  <a16:creationId xmlns:a16="http://schemas.microsoft.com/office/drawing/2014/main" id="{B5A93E0D-73DE-11D5-519A-7D35E0691636}"/>
                </a:ext>
              </a:extLst>
            </p:cNvPr>
            <p:cNvSpPr/>
            <p:nvPr/>
          </p:nvSpPr>
          <p:spPr>
            <a:xfrm>
              <a:off x="3678394" y="4334226"/>
              <a:ext cx="417577" cy="178308"/>
            </a:xfrm>
            <a:custGeom>
              <a:avLst/>
              <a:gdLst/>
              <a:ahLst/>
              <a:cxnLst/>
              <a:rect l="0" t="0" r="0" b="0"/>
              <a:pathLst>
                <a:path w="417577" h="178308">
                  <a:moveTo>
                    <a:pt x="0" y="178308"/>
                  </a:moveTo>
                  <a:lnTo>
                    <a:pt x="208789" y="0"/>
                  </a:lnTo>
                  <a:lnTo>
                    <a:pt x="417577" y="178308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Freeform 313">
              <a:extLst>
                <a:ext uri="{FF2B5EF4-FFF2-40B4-BE49-F238E27FC236}">
                  <a16:creationId xmlns:a16="http://schemas.microsoft.com/office/drawing/2014/main" id="{7ABBEEFE-1CF6-E091-A8B6-4ABADB99C98E}"/>
                </a:ext>
              </a:extLst>
            </p:cNvPr>
            <p:cNvSpPr/>
            <p:nvPr/>
          </p:nvSpPr>
          <p:spPr>
            <a:xfrm>
              <a:off x="3868641" y="4555206"/>
              <a:ext cx="93218" cy="130188"/>
            </a:xfrm>
            <a:custGeom>
              <a:avLst/>
              <a:gdLst/>
              <a:ahLst/>
              <a:cxnLst/>
              <a:rect l="0" t="0" r="0" b="0"/>
              <a:pathLst>
                <a:path w="93218" h="130188">
                  <a:moveTo>
                    <a:pt x="93218" y="0"/>
                  </a:moveTo>
                  <a:cubicBezTo>
                    <a:pt x="93218" y="0"/>
                    <a:pt x="69088" y="15355"/>
                    <a:pt x="43942" y="21057"/>
                  </a:cubicBezTo>
                  <a:cubicBezTo>
                    <a:pt x="18923" y="26759"/>
                    <a:pt x="2413" y="55144"/>
                    <a:pt x="2413" y="55144"/>
                  </a:cubicBezTo>
                  <a:cubicBezTo>
                    <a:pt x="2413" y="55144"/>
                    <a:pt x="0" y="78499"/>
                    <a:pt x="4571" y="104356"/>
                  </a:cubicBezTo>
                  <a:cubicBezTo>
                    <a:pt x="9144" y="130188"/>
                    <a:pt x="6984" y="126276"/>
                    <a:pt x="6984" y="126276"/>
                  </a:cubicBez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3" name="Freeform 314">
              <a:extLst>
                <a:ext uri="{FF2B5EF4-FFF2-40B4-BE49-F238E27FC236}">
                  <a16:creationId xmlns:a16="http://schemas.microsoft.com/office/drawing/2014/main" id="{11D36993-1622-5BEF-6223-A9C96285F896}"/>
                </a:ext>
              </a:extLst>
            </p:cNvPr>
            <p:cNvSpPr/>
            <p:nvPr/>
          </p:nvSpPr>
          <p:spPr>
            <a:xfrm>
              <a:off x="3772883" y="4544957"/>
              <a:ext cx="99059" cy="121527"/>
            </a:xfrm>
            <a:custGeom>
              <a:avLst/>
              <a:gdLst/>
              <a:ahLst/>
              <a:cxnLst/>
              <a:rect l="0" t="0" r="0" b="0"/>
              <a:pathLst>
                <a:path w="99059" h="121527">
                  <a:moveTo>
                    <a:pt x="99059" y="44933"/>
                  </a:moveTo>
                  <a:cubicBezTo>
                    <a:pt x="90170" y="0"/>
                    <a:pt x="0" y="4255"/>
                    <a:pt x="0" y="4255"/>
                  </a:cubicBezTo>
                  <a:cubicBezTo>
                    <a:pt x="0" y="4255"/>
                    <a:pt x="14604" y="121527"/>
                    <a:pt x="98171" y="64910"/>
                  </a:cubicBezTo>
                  <a:cubicBezTo>
                    <a:pt x="98171" y="64910"/>
                    <a:pt x="96773" y="56604"/>
                    <a:pt x="99059" y="44933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" name="Freeform 316">
              <a:extLst>
                <a:ext uri="{FF2B5EF4-FFF2-40B4-BE49-F238E27FC236}">
                  <a16:creationId xmlns:a16="http://schemas.microsoft.com/office/drawing/2014/main" id="{0676A433-6750-EA33-2D2B-810E813D3101}"/>
                </a:ext>
              </a:extLst>
            </p:cNvPr>
            <p:cNvSpPr/>
            <p:nvPr/>
          </p:nvSpPr>
          <p:spPr>
            <a:xfrm>
              <a:off x="3817079" y="4584162"/>
              <a:ext cx="53339" cy="25908"/>
            </a:xfrm>
            <a:custGeom>
              <a:avLst/>
              <a:gdLst/>
              <a:ahLst/>
              <a:cxnLst/>
              <a:rect l="0" t="0" r="0" b="0"/>
              <a:pathLst>
                <a:path w="53339" h="25908">
                  <a:moveTo>
                    <a:pt x="0" y="0"/>
                  </a:moveTo>
                  <a:cubicBezTo>
                    <a:pt x="0" y="0"/>
                    <a:pt x="41910" y="8078"/>
                    <a:pt x="53339" y="25908"/>
                  </a:cubicBez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Freeform 315">
              <a:extLst>
                <a:ext uri="{FF2B5EF4-FFF2-40B4-BE49-F238E27FC236}">
                  <a16:creationId xmlns:a16="http://schemas.microsoft.com/office/drawing/2014/main" id="{90DC06D4-646D-6A09-7A02-764C85CE8806}"/>
                </a:ext>
              </a:extLst>
            </p:cNvPr>
            <p:cNvSpPr/>
            <p:nvPr/>
          </p:nvSpPr>
          <p:spPr>
            <a:xfrm>
              <a:off x="3866100" y="4517714"/>
              <a:ext cx="130556" cy="181331"/>
            </a:xfrm>
            <a:custGeom>
              <a:avLst/>
              <a:gdLst/>
              <a:ahLst/>
              <a:cxnLst/>
              <a:rect l="0" t="0" r="0" b="0"/>
              <a:pathLst>
                <a:path w="130556" h="181331">
                  <a:moveTo>
                    <a:pt x="130556" y="0"/>
                  </a:moveTo>
                  <a:cubicBezTo>
                    <a:pt x="31114" y="5233"/>
                    <a:pt x="7493" y="49175"/>
                    <a:pt x="2286" y="75781"/>
                  </a:cubicBezTo>
                  <a:cubicBezTo>
                    <a:pt x="0" y="87656"/>
                    <a:pt x="1396" y="96076"/>
                    <a:pt x="1396" y="96076"/>
                  </a:cubicBezTo>
                  <a:cubicBezTo>
                    <a:pt x="125857" y="181331"/>
                    <a:pt x="130556" y="0"/>
                    <a:pt x="130556" y="0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16" name="Inhaltsplatzhalter 13">
            <a:extLst>
              <a:ext uri="{FF2B5EF4-FFF2-40B4-BE49-F238E27FC236}">
                <a16:creationId xmlns:a16="http://schemas.microsoft.com/office/drawing/2014/main" id="{E16AF7F7-3C08-14FF-B581-62BBF63B1649}"/>
              </a:ext>
            </a:extLst>
          </p:cNvPr>
          <p:cNvSpPr txBox="1">
            <a:spLocks/>
          </p:cNvSpPr>
          <p:nvPr/>
        </p:nvSpPr>
        <p:spPr>
          <a:xfrm>
            <a:off x="515939" y="1097053"/>
            <a:ext cx="6398544" cy="49876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100"/>
              </a:spcAft>
              <a:buFont typeface="Wingdings" panose="05000000000000000000" pitchFamily="2" charset="2"/>
              <a:buNone/>
            </a:pPr>
            <a:r>
              <a:rPr lang="de-DE" b="1">
                <a:solidFill>
                  <a:srgbClr val="0070C0"/>
                </a:solidFill>
                <a:ea typeface="Times New Roman" panose="02020603050405020304" pitchFamily="18" charset="0"/>
                <a:cs typeface="Times New Roman"/>
              </a:rPr>
              <a:t>Ratsbeschluss 2023</a:t>
            </a:r>
            <a:endParaRPr lang="de-DE" b="1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100"/>
              </a:spcAft>
              <a:buFont typeface="Wingdings" panose="05000000000000000000" pitchFamily="2" charset="2"/>
              <a:buNone/>
            </a:pPr>
            <a:endParaRPr lang="de-DE" sz="30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>
                <a:latin typeface="Calibri" panose="020F0502020204030204" pitchFamily="34" charset="0"/>
                <a:ea typeface="Times New Roman" panose="02020603050405020304" pitchFamily="18" charset="0"/>
              </a:rPr>
              <a:t>Die Stadtwerke Rinteln GmbH wurde per Ratsbeschluss vom 24.05.2023 mit dieser Aufgabe und der Auswahl eines unterstützenden Dienstleisters betraut und ist in den mehrstufigen Erstellungsprozess eingestiegen.</a:t>
            </a:r>
          </a:p>
          <a:p>
            <a:r>
              <a:rPr lang="de-DE" sz="1800">
                <a:latin typeface="Calibri" panose="020F0502020204030204" pitchFamily="34" charset="0"/>
                <a:ea typeface="Times New Roman" panose="02020603050405020304" pitchFamily="18" charset="0"/>
              </a:rPr>
              <a:t>Die im </a:t>
            </a:r>
            <a:r>
              <a:rPr lang="de-DE" sz="1800" err="1">
                <a:latin typeface="Calibri" panose="020F0502020204030204" pitchFamily="34" charset="0"/>
                <a:ea typeface="Times New Roman" panose="02020603050405020304" pitchFamily="18" charset="0"/>
              </a:rPr>
              <a:t>NKlimaG</a:t>
            </a:r>
            <a:r>
              <a:rPr lang="de-DE" sz="1800">
                <a:latin typeface="Calibri" panose="020F0502020204030204" pitchFamily="34" charset="0"/>
                <a:ea typeface="Times New Roman" panose="02020603050405020304" pitchFamily="18" charset="0"/>
              </a:rPr>
              <a:t> genannte Umsetzungspflicht für die Wärmeplanung ist der 31.12.2026. Die Stadt Rinteln, die Stadtwerke und der externe Dienstleister der Stadtwerke sowie die Energieagentur des Landkreises arbeiten hier eng zusammen.</a:t>
            </a:r>
          </a:p>
          <a:p>
            <a:pPr marL="0" indent="0" fontAlgn="base">
              <a:buFont typeface="Wingdings" panose="05000000000000000000" pitchFamily="2" charset="2"/>
              <a:buNone/>
            </a:pPr>
            <a:r>
              <a:rPr lang="de-DE" sz="1800" b="1">
                <a:solidFill>
                  <a:srgbClr val="000000"/>
                </a:solidFill>
                <a:latin typeface="Calibri" panose="020F0502020204030204" pitchFamily="34" charset="0"/>
              </a:rPr>
              <a:t>Was ist das Ergebnis einer kommunalen Wärmeplanung? 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de-DE" sz="1800">
                <a:solidFill>
                  <a:srgbClr val="000000"/>
                </a:solidFill>
                <a:latin typeface="Calibri" panose="020F0502020204030204" pitchFamily="34" charset="0"/>
              </a:rPr>
              <a:t>eine Wärmewendestrategie für das gesamte Stadtgebiet sowie Maßnahmensteckbriefe, die beschreiben, wie die Realisierung der Strategie seitens der Akteure vorangetrieben werden kann.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e-DE" sz="1800">
                <a:solidFill>
                  <a:srgbClr val="000000"/>
                </a:solidFill>
                <a:latin typeface="Calibri" panose="020F0502020204030204" pitchFamily="34" charset="0"/>
              </a:rPr>
              <a:t>Gleichzeitig kann die kommunale Wärmeplanung den Gebäudeeigentümerinnen und Gebäudeeigentümern eine </a:t>
            </a:r>
            <a:r>
              <a:rPr lang="de-DE" sz="1800" u="sng">
                <a:solidFill>
                  <a:srgbClr val="000000"/>
                </a:solidFill>
                <a:latin typeface="Calibri" panose="020F0502020204030204" pitchFamily="34" charset="0"/>
              </a:rPr>
              <a:t>Indikation</a:t>
            </a:r>
            <a:r>
              <a:rPr lang="de-DE" sz="1800">
                <a:solidFill>
                  <a:srgbClr val="000000"/>
                </a:solidFill>
                <a:latin typeface="Calibri" panose="020F0502020204030204" pitchFamily="34" charset="0"/>
              </a:rPr>
              <a:t> geben, in welchen Gebieten in der Stadt sich eine dezentrale Wärmeversorgung (beispielsweise durch eine Wärmepumpe) oder zentrale Wärmeversorgung (beispielsweise durch ein Wärmenetz) potenziell eignet. </a:t>
            </a:r>
            <a:endParaRPr lang="de-DE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180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de-DE" sz="1800">
              <a:latin typeface="Calibri" panose="020F0502020204030204" pitchFamily="34" charset="0"/>
              <a:cs typeface="Calibri"/>
            </a:endParaRPr>
          </a:p>
          <a:p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34FF074-BBC3-7B9C-D59F-4E7AD909E4DC}"/>
              </a:ext>
            </a:extLst>
          </p:cNvPr>
          <p:cNvCxnSpPr>
            <a:cxnSpLocks/>
          </p:cNvCxnSpPr>
          <p:nvPr/>
        </p:nvCxnSpPr>
        <p:spPr>
          <a:xfrm>
            <a:off x="515939" y="1835305"/>
            <a:ext cx="53708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0D09251D-5C57-DAC4-9BF2-5A8527A3DB7D}"/>
              </a:ext>
            </a:extLst>
          </p:cNvPr>
          <p:cNvSpPr/>
          <p:nvPr/>
        </p:nvSpPr>
        <p:spPr>
          <a:xfrm>
            <a:off x="8428254" y="3126308"/>
            <a:ext cx="3409950" cy="269582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29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50BDB-FCAD-C815-498F-D2C5C2A5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73" y="357103"/>
            <a:ext cx="10837862" cy="723899"/>
          </a:xfrm>
        </p:spPr>
        <p:txBody>
          <a:bodyPr/>
          <a:lstStyle/>
          <a:p>
            <a:r>
              <a:rPr lang="de-DE"/>
              <a:t>Zeitstrahl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BDE2C2-4075-5670-E483-8E90574C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B4B34-32B8-6F41-E4BF-450D930E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7</a:t>
            </a:fld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1855279-AC39-D3C8-EF7F-FEE9DC7A8BAF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476475" y="4897207"/>
            <a:ext cx="9848389" cy="24296"/>
          </a:xfrm>
          <a:prstGeom prst="straightConnector1">
            <a:avLst/>
          </a:prstGeom>
          <a:ln w="19050">
            <a:solidFill>
              <a:srgbClr val="0E71B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98C83F1-5935-940D-0D09-DDEB20E4FC01}"/>
              </a:ext>
            </a:extLst>
          </p:cNvPr>
          <p:cNvSpPr/>
          <p:nvPr/>
        </p:nvSpPr>
        <p:spPr>
          <a:xfrm>
            <a:off x="904259" y="4436873"/>
            <a:ext cx="960120" cy="96925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b="1">
                <a:solidFill>
                  <a:schemeClr val="tx1"/>
                </a:solidFill>
              </a:rPr>
              <a:t>März 2024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73DAAF-DCB2-D26C-ADF8-327A3AECF7BD}"/>
              </a:ext>
            </a:extLst>
          </p:cNvPr>
          <p:cNvSpPr/>
          <p:nvPr/>
        </p:nvSpPr>
        <p:spPr>
          <a:xfrm>
            <a:off x="2627142" y="4412577"/>
            <a:ext cx="960120" cy="96925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b="1">
                <a:solidFill>
                  <a:schemeClr val="tx1"/>
                </a:solidFill>
              </a:rPr>
              <a:t>Q2 2024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1FAD56A-9DBF-C9CE-7EBC-5DF7B5EE7BCB}"/>
              </a:ext>
            </a:extLst>
          </p:cNvPr>
          <p:cNvSpPr/>
          <p:nvPr/>
        </p:nvSpPr>
        <p:spPr>
          <a:xfrm>
            <a:off x="4350025" y="4436874"/>
            <a:ext cx="960120" cy="96925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b="1">
                <a:solidFill>
                  <a:schemeClr val="tx1"/>
                </a:solidFill>
              </a:rPr>
              <a:t>Q3 2024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6281B4C-3F67-71C2-A39E-135757D0E107}"/>
              </a:ext>
            </a:extLst>
          </p:cNvPr>
          <p:cNvSpPr/>
          <p:nvPr/>
        </p:nvSpPr>
        <p:spPr>
          <a:xfrm>
            <a:off x="6216923" y="4436875"/>
            <a:ext cx="960120" cy="96925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b="1">
                <a:solidFill>
                  <a:schemeClr val="tx1"/>
                </a:solidFill>
              </a:rPr>
              <a:t>Q4 2024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F94B026-51E5-C8AA-AF5F-9DDB0B66A38C}"/>
              </a:ext>
            </a:extLst>
          </p:cNvPr>
          <p:cNvSpPr/>
          <p:nvPr/>
        </p:nvSpPr>
        <p:spPr>
          <a:xfrm>
            <a:off x="8083821" y="4436876"/>
            <a:ext cx="960120" cy="96925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b="1">
                <a:solidFill>
                  <a:schemeClr val="tx1"/>
                </a:solidFill>
              </a:rPr>
              <a:t>Q2 2025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E49202-C482-DF9B-A33C-01DB1F7A3D73}"/>
              </a:ext>
            </a:extLst>
          </p:cNvPr>
          <p:cNvSpPr txBox="1"/>
          <p:nvPr/>
        </p:nvSpPr>
        <p:spPr>
          <a:xfrm>
            <a:off x="419627" y="2566217"/>
            <a:ext cx="1929384" cy="523220"/>
          </a:xfrm>
          <a:prstGeom prst="rect">
            <a:avLst/>
          </a:prstGeom>
          <a:noFill/>
          <a:ln>
            <a:solidFill>
              <a:srgbClr val="0E71B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/>
              <a:t>Auftaktgespräch Projektteam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E79FF5-CCAB-FDD3-E3BF-91064F981500}"/>
              </a:ext>
            </a:extLst>
          </p:cNvPr>
          <p:cNvSpPr txBox="1"/>
          <p:nvPr/>
        </p:nvSpPr>
        <p:spPr>
          <a:xfrm>
            <a:off x="2205946" y="5863666"/>
            <a:ext cx="1929384" cy="738664"/>
          </a:xfrm>
          <a:prstGeom prst="rect">
            <a:avLst/>
          </a:prstGeom>
          <a:noFill/>
          <a:ln>
            <a:solidFill>
              <a:srgbClr val="0E71B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/>
              <a:t>Erstellung Beteiligungskonzept für Stakeholder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6C51EDC-A7AC-29AD-2140-D08412E78F07}"/>
              </a:ext>
            </a:extLst>
          </p:cNvPr>
          <p:cNvSpPr txBox="1"/>
          <p:nvPr/>
        </p:nvSpPr>
        <p:spPr>
          <a:xfrm>
            <a:off x="2200384" y="3352340"/>
            <a:ext cx="1929384" cy="523220"/>
          </a:xfrm>
          <a:prstGeom prst="rect">
            <a:avLst/>
          </a:prstGeom>
          <a:noFill/>
          <a:ln>
            <a:solidFill>
              <a:srgbClr val="0E71B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/>
              <a:t>Information der Politik und Öffentlichkeit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4FA0D7A-2A99-C16F-9254-AFA9B4FFDB1F}"/>
              </a:ext>
            </a:extLst>
          </p:cNvPr>
          <p:cNvSpPr txBox="1"/>
          <p:nvPr/>
        </p:nvSpPr>
        <p:spPr>
          <a:xfrm>
            <a:off x="4449818" y="1797258"/>
            <a:ext cx="6906033" cy="319553"/>
          </a:xfrm>
          <a:prstGeom prst="rect">
            <a:avLst/>
          </a:prstGeom>
          <a:solidFill>
            <a:srgbClr val="0E71B8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Beteiligung relevanter Stakeholder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2A458D3-7B68-FF96-3D50-87BFC7D03726}"/>
              </a:ext>
            </a:extLst>
          </p:cNvPr>
          <p:cNvSpPr txBox="1"/>
          <p:nvPr/>
        </p:nvSpPr>
        <p:spPr>
          <a:xfrm>
            <a:off x="6609301" y="5863538"/>
            <a:ext cx="2434639" cy="523220"/>
          </a:xfrm>
          <a:prstGeom prst="rect">
            <a:avLst/>
          </a:prstGeom>
          <a:noFill/>
          <a:ln>
            <a:solidFill>
              <a:srgbClr val="0E71B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/>
              <a:t>1. Informationsveranstaltung für Bürger 2025</a:t>
            </a:r>
            <a:endParaRPr lang="de-DE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182B47D-E175-235D-CAB2-7981442D748C}"/>
              </a:ext>
            </a:extLst>
          </p:cNvPr>
          <p:cNvSpPr txBox="1"/>
          <p:nvPr/>
        </p:nvSpPr>
        <p:spPr>
          <a:xfrm>
            <a:off x="8169728" y="3352859"/>
            <a:ext cx="2362560" cy="523220"/>
          </a:xfrm>
          <a:prstGeom prst="rect">
            <a:avLst/>
          </a:prstGeom>
          <a:noFill/>
          <a:ln>
            <a:solidFill>
              <a:srgbClr val="0E71B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/>
              <a:t>2. Informationsveranstaltung für Bürger 2025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09F569A-C7CF-4C29-E420-607F54C7960F}"/>
              </a:ext>
            </a:extLst>
          </p:cNvPr>
          <p:cNvSpPr txBox="1"/>
          <p:nvPr/>
        </p:nvSpPr>
        <p:spPr>
          <a:xfrm>
            <a:off x="3161417" y="2187753"/>
            <a:ext cx="8194433" cy="307777"/>
          </a:xfrm>
          <a:prstGeom prst="rect">
            <a:avLst/>
          </a:prstGeom>
          <a:solidFill>
            <a:srgbClr val="0E71B8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>
                <a:solidFill>
                  <a:srgbClr val="FFFFFF"/>
                </a:solidFill>
              </a:rPr>
              <a:t>Information der politischen Akteure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45E7DC9-342D-2BD3-8441-D9BC8A3CB033}"/>
              </a:ext>
            </a:extLst>
          </p:cNvPr>
          <p:cNvSpPr txBox="1">
            <a:spLocks noChangeAspect="1"/>
          </p:cNvSpPr>
          <p:nvPr/>
        </p:nvSpPr>
        <p:spPr>
          <a:xfrm>
            <a:off x="3167985" y="1398772"/>
            <a:ext cx="6286555" cy="313824"/>
          </a:xfrm>
          <a:prstGeom prst="rect">
            <a:avLst/>
          </a:prstGeom>
          <a:solidFill>
            <a:srgbClr val="73B632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Bestandsanalyse/Potentialanalyse/Zielszenario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5A78086-DF50-D957-765F-9AAABCF87FFA}"/>
              </a:ext>
            </a:extLst>
          </p:cNvPr>
          <p:cNvSpPr/>
          <p:nvPr/>
        </p:nvSpPr>
        <p:spPr>
          <a:xfrm>
            <a:off x="10324864" y="4436873"/>
            <a:ext cx="960120" cy="969259"/>
          </a:xfrm>
          <a:prstGeom prst="ellipse">
            <a:avLst/>
          </a:prstGeom>
          <a:solidFill>
            <a:srgbClr val="73B63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b="1">
                <a:solidFill>
                  <a:schemeClr val="bg1"/>
                </a:solidFill>
              </a:rPr>
              <a:t>Q4 2025</a:t>
            </a:r>
            <a:endParaRPr lang="de-DE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BC13D41-816C-A1C3-7436-E62ACF59188B}"/>
              </a:ext>
            </a:extLst>
          </p:cNvPr>
          <p:cNvSpPr txBox="1"/>
          <p:nvPr/>
        </p:nvSpPr>
        <p:spPr>
          <a:xfrm>
            <a:off x="9451678" y="1398772"/>
            <a:ext cx="1910857" cy="307777"/>
          </a:xfrm>
          <a:prstGeom prst="rect">
            <a:avLst/>
          </a:prstGeom>
          <a:solidFill>
            <a:srgbClr val="73B632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Wärmewendestrategie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11015B2-FE94-04F4-44B8-7AE9B695F4D0}"/>
              </a:ext>
            </a:extLst>
          </p:cNvPr>
          <p:cNvSpPr txBox="1"/>
          <p:nvPr/>
        </p:nvSpPr>
        <p:spPr>
          <a:xfrm>
            <a:off x="3513347" y="2645777"/>
            <a:ext cx="1929384" cy="523220"/>
          </a:xfrm>
          <a:prstGeom prst="rect">
            <a:avLst/>
          </a:prstGeom>
          <a:noFill/>
          <a:ln>
            <a:solidFill>
              <a:srgbClr val="0E71B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>
                <a:cs typeface="Calibri"/>
              </a:rPr>
              <a:t>Beteiligung relevanter Stakeholder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A875C34F-AD39-4869-D1D2-DF98D6074443}"/>
              </a:ext>
            </a:extLst>
          </p:cNvPr>
          <p:cNvCxnSpPr>
            <a:cxnSpLocks/>
          </p:cNvCxnSpPr>
          <p:nvPr/>
        </p:nvCxnSpPr>
        <p:spPr>
          <a:xfrm>
            <a:off x="1384319" y="3177948"/>
            <a:ext cx="0" cy="1124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CC04CF1-FE79-91F5-D23C-337571E20B2D}"/>
              </a:ext>
            </a:extLst>
          </p:cNvPr>
          <p:cNvCxnSpPr>
            <a:cxnSpLocks/>
          </p:cNvCxnSpPr>
          <p:nvPr/>
        </p:nvCxnSpPr>
        <p:spPr>
          <a:xfrm>
            <a:off x="3107202" y="3988696"/>
            <a:ext cx="0" cy="3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F45444B-727F-06A1-26C9-C9A6687B7F31}"/>
              </a:ext>
            </a:extLst>
          </p:cNvPr>
          <p:cNvCxnSpPr>
            <a:cxnSpLocks/>
          </p:cNvCxnSpPr>
          <p:nvPr/>
        </p:nvCxnSpPr>
        <p:spPr>
          <a:xfrm>
            <a:off x="3107202" y="5491734"/>
            <a:ext cx="0" cy="25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5D69745-86E0-5269-211B-75D6245103C1}"/>
              </a:ext>
            </a:extLst>
          </p:cNvPr>
          <p:cNvCxnSpPr>
            <a:cxnSpLocks/>
          </p:cNvCxnSpPr>
          <p:nvPr/>
        </p:nvCxnSpPr>
        <p:spPr>
          <a:xfrm>
            <a:off x="4478039" y="3236760"/>
            <a:ext cx="0" cy="128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DB703BC-8ADD-74CE-1113-61FCA6FC4816}"/>
              </a:ext>
            </a:extLst>
          </p:cNvPr>
          <p:cNvCxnSpPr>
            <a:cxnSpLocks/>
          </p:cNvCxnSpPr>
          <p:nvPr/>
        </p:nvCxnSpPr>
        <p:spPr>
          <a:xfrm>
            <a:off x="7573995" y="5036514"/>
            <a:ext cx="0" cy="712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98DF384-917D-3830-F877-36A5A81FEE8A}"/>
              </a:ext>
            </a:extLst>
          </p:cNvPr>
          <p:cNvCxnSpPr>
            <a:cxnSpLocks/>
          </p:cNvCxnSpPr>
          <p:nvPr/>
        </p:nvCxnSpPr>
        <p:spPr>
          <a:xfrm>
            <a:off x="9257687" y="3975338"/>
            <a:ext cx="0" cy="712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E4CF5CCD-753B-1358-4263-F041375028FF}"/>
              </a:ext>
            </a:extLst>
          </p:cNvPr>
          <p:cNvSpPr txBox="1">
            <a:spLocks noChangeAspect="1"/>
          </p:cNvSpPr>
          <p:nvPr/>
        </p:nvSpPr>
        <p:spPr>
          <a:xfrm>
            <a:off x="421959" y="1398771"/>
            <a:ext cx="2739342" cy="307777"/>
          </a:xfrm>
          <a:prstGeom prst="rect">
            <a:avLst/>
          </a:prstGeom>
          <a:solidFill>
            <a:srgbClr val="73B632"/>
          </a:solidFill>
          <a:ln w="952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  <a:cs typeface="Calibri"/>
              </a:rPr>
              <a:t>Vorprojekt</a:t>
            </a:r>
          </a:p>
        </p:txBody>
      </p:sp>
    </p:spTree>
    <p:extLst>
      <p:ext uri="{BB962C8B-B14F-4D97-AF65-F5344CB8AC3E}">
        <p14:creationId xmlns:p14="http://schemas.microsoft.com/office/powerpoint/2010/main" val="273883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2480C-71A0-BD40-5848-F9F7A897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Aktueller Projektstand - Bestandsanalyse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A190EB-DEEE-55A5-9056-959E9B833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b="1"/>
              <a:t>Beschreibung:</a:t>
            </a:r>
            <a:r>
              <a:rPr lang="de-DE"/>
              <a:t> Aufbau eines digitalen Zwillings auf Basis von Attributdaten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/>
              <a:t>Ziel:</a:t>
            </a:r>
            <a:r>
              <a:rPr lang="de-DE"/>
              <a:t> Zuordnung der Daten zu den Adressen der Stadt Rinteln für eine präzise digitale Abbildung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/>
              <a:t>Status:</a:t>
            </a:r>
            <a:r>
              <a:rPr lang="de-DE"/>
              <a:t> Interne Detailüberprüfung des digitalen Zwillings läuft</a:t>
            </a:r>
          </a:p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A6675F-2E7B-DF7D-AE72-4C0263D6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3BE31D-6FF5-7AB5-4772-7E93734C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994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08131-1901-0610-74CB-EBD100578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D65C4-1E77-1426-7B18-7792653A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Aktueller Projektstand - Bestandsanalyse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7AB5D7-6BC5-3090-8EB6-BA9B12D74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b="1"/>
              <a:t>Datenquellen:</a:t>
            </a:r>
            <a:r>
              <a:rPr lang="de-DE"/>
              <a:t> Überblick über die eingesetzten Daten für die Analyse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/>
              <a:t>Wärmeverbrauch, Stromverbrauch, Gasverbrauch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/>
              <a:t>Netz- und Alkis-Daten, Denkmalschutz, Schornsteinfegerdaten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/>
              <a:t>Marktstammdatenregister, Schutz- und Überschwemmungsgebiete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/>
              <a:t>Wärmebedarfskarte, Solarkataster, </a:t>
            </a:r>
            <a:r>
              <a:rPr lang="de-DE" err="1"/>
              <a:t>Geothermieatlas</a:t>
            </a:r>
            <a:endParaRPr lang="de-DE"/>
          </a:p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939DB4-A7B8-CF3C-B177-E92EDF78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Ulrich Karl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6812B1-937B-005E-E045-07A57B09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976-4C44-45F5-895C-84414748117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763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4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276AA5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84BE41"/>
      </a:hlink>
      <a:folHlink>
        <a:srgbClr val="C2DF3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0990A1971FE44B99773B32F87B24EC" ma:contentTypeVersion="10" ma:contentTypeDescription="Ein neues Dokument erstellen." ma:contentTypeScope="" ma:versionID="1b1cbdbf4fdca14a3474d0862653a72c">
  <xsd:schema xmlns:xsd="http://www.w3.org/2001/XMLSchema" xmlns:xs="http://www.w3.org/2001/XMLSchema" xmlns:p="http://schemas.microsoft.com/office/2006/metadata/properties" xmlns:ns2="0e1bf115-fc27-49ae-8583-ea3d653dcc1d" xmlns:ns3="713c0acf-20a1-486f-b3a8-84d2ace07531" targetNamespace="http://schemas.microsoft.com/office/2006/metadata/properties" ma:root="true" ma:fieldsID="089ffb067bd261efff7b848b568daeab" ns2:_="" ns3:_="">
    <xsd:import namespace="0e1bf115-fc27-49ae-8583-ea3d653dcc1d"/>
    <xsd:import namespace="713c0acf-20a1-486f-b3a8-84d2ace075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bf115-fc27-49ae-8583-ea3d653dc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c0acf-20a1-486f-b3a8-84d2ace075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0B62B6-400F-4773-8CF4-6B998884A0E4}">
  <ds:schemaRefs>
    <ds:schemaRef ds:uri="0e1bf115-fc27-49ae-8583-ea3d653dcc1d"/>
    <ds:schemaRef ds:uri="713c0acf-20a1-486f-b3a8-84d2ace075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E1DF923-3533-43CF-851C-C8D52052FC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E1B6A0-4645-4F9F-8C9B-BA4EC7170399}">
  <ds:schemaRefs>
    <ds:schemaRef ds:uri="0e1bf115-fc27-49ae-8583-ea3d653dcc1d"/>
    <ds:schemaRef ds:uri="713c0acf-20a1-486f-b3a8-84d2ace075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14</Slides>
  <Notes>0</Notes>
  <HiddenSlides>1</HiddenSlide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16" baseType="lpstr">
      <vt:lpstr>Office</vt:lpstr>
      <vt:lpstr>Benutzerdefiniertes Design</vt:lpstr>
      <vt:lpstr>PowerPoint-Präsentation</vt:lpstr>
      <vt:lpstr>rechtliche Aspekte: NKlimaG/Bundesgesetz</vt:lpstr>
      <vt:lpstr>Das Durchführungskonzept einer Wärmeplanung</vt:lpstr>
      <vt:lpstr>Relevante Akteure für die kommunale Wärmeplanung</vt:lpstr>
      <vt:lpstr>Zusammenspiel der wichtigsten Akteure und deren Rollen</vt:lpstr>
      <vt:lpstr>Die Umsetzung für Rinteln</vt:lpstr>
      <vt:lpstr>Zeitstrahl</vt:lpstr>
      <vt:lpstr>Aktueller Projektstand - Bestandsanalyse</vt:lpstr>
      <vt:lpstr>Aktueller Projektstand - Bestandsanalyse</vt:lpstr>
      <vt:lpstr>Digitaler Zwilling</vt:lpstr>
      <vt:lpstr>Akteursbeteiligung</vt:lpstr>
      <vt:lpstr>Aktueller Projektstand - Potentialanalyse</vt:lpstr>
      <vt:lpstr>Roadmap Ablauf Verabschiedung KWP Politische Gremien  Jahr 2025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Viola Pommerening</dc:creator>
  <cp:revision>6</cp:revision>
  <dcterms:created xsi:type="dcterms:W3CDTF">2021-02-25T10:47:15Z</dcterms:created>
  <dcterms:modified xsi:type="dcterms:W3CDTF">2025-01-08T11:10:54Z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0x010100400990A1971FE44B99773B32F87B24EC</vt:lpwstr>
  </property>
  <property fmtid="{D5CDD505-2E9C-101B-9397-08002B2CF9AE}" pid="3" name="MediaServiceImageTags">
    <vt:lpwstr/>
  </property>
</Properties>
</file>